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3" r:id="rId3"/>
    <p:sldMasterId id="2147483705" r:id="rId4"/>
    <p:sldMasterId id="2147483712" r:id="rId5"/>
  </p:sldMasterIdLst>
  <p:notesMasterIdLst>
    <p:notesMasterId r:id="rId44"/>
  </p:notesMasterIdLst>
  <p:sldIdLst>
    <p:sldId id="257" r:id="rId6"/>
    <p:sldId id="259" r:id="rId7"/>
    <p:sldId id="501" r:id="rId8"/>
    <p:sldId id="266" r:id="rId9"/>
    <p:sldId id="269" r:id="rId10"/>
    <p:sldId id="271" r:id="rId11"/>
    <p:sldId id="272" r:id="rId12"/>
    <p:sldId id="287" r:id="rId13"/>
    <p:sldId id="273" r:id="rId14"/>
    <p:sldId id="288" r:id="rId15"/>
    <p:sldId id="274" r:id="rId16"/>
    <p:sldId id="278" r:id="rId17"/>
    <p:sldId id="279" r:id="rId18"/>
    <p:sldId id="283" r:id="rId19"/>
    <p:sldId id="502" r:id="rId20"/>
    <p:sldId id="284" r:id="rId21"/>
    <p:sldId id="280" r:id="rId22"/>
    <p:sldId id="281" r:id="rId23"/>
    <p:sldId id="282" r:id="rId24"/>
    <p:sldId id="285" r:id="rId25"/>
    <p:sldId id="286" r:id="rId26"/>
    <p:sldId id="277" r:id="rId27"/>
    <p:sldId id="503" r:id="rId28"/>
    <p:sldId id="289" r:id="rId29"/>
    <p:sldId id="290" r:id="rId30"/>
    <p:sldId id="293" r:id="rId31"/>
    <p:sldId id="294" r:id="rId32"/>
    <p:sldId id="295" r:id="rId33"/>
    <p:sldId id="296" r:id="rId34"/>
    <p:sldId id="297" r:id="rId35"/>
    <p:sldId id="298" r:id="rId36"/>
    <p:sldId id="299" r:id="rId37"/>
    <p:sldId id="302" r:id="rId38"/>
    <p:sldId id="500" r:id="rId39"/>
    <p:sldId id="303" r:id="rId40"/>
    <p:sldId id="304" r:id="rId41"/>
    <p:sldId id="504" r:id="rId42"/>
    <p:sldId id="3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61387" autoAdjust="0"/>
  </p:normalViewPr>
  <p:slideViewPr>
    <p:cSldViewPr snapToGrid="0">
      <p:cViewPr varScale="1">
        <p:scale>
          <a:sx n="70" d="100"/>
          <a:sy n="70" d="100"/>
        </p:scale>
        <p:origin x="154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86855-A2E6-4964-91E2-8BCA8D0A07BC}"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US"/>
        </a:p>
      </dgm:t>
    </dgm:pt>
    <dgm:pt modelId="{FA338F61-1EF7-49FF-9D6E-F86F2C918E3C}">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Spiritual</a:t>
          </a:r>
        </a:p>
      </dgm:t>
    </dgm:pt>
    <dgm:pt modelId="{A528DF41-8951-4896-B699-8C4E448999D4}" type="parTrans" cxnId="{DF4C3C77-9639-4A82-8A81-AEB9D3A8FB28}">
      <dgm:prSet/>
      <dgm:spPr/>
      <dgm:t>
        <a:bodyPr/>
        <a:lstStyle/>
        <a:p>
          <a:endParaRPr lang="en-US"/>
        </a:p>
      </dgm:t>
    </dgm:pt>
    <dgm:pt modelId="{4F4061F1-1B91-4248-8ABA-41FCB0DCE54A}" type="sibTrans" cxnId="{DF4C3C77-9639-4A82-8A81-AEB9D3A8FB28}">
      <dgm:prSet/>
      <dgm:spPr>
        <a:solidFill>
          <a:srgbClr val="66FFFF"/>
        </a:solidFill>
        <a:ln>
          <a:solidFill>
            <a:srgbClr val="663300"/>
          </a:solidFill>
        </a:ln>
      </dgm:spPr>
      <dgm:t>
        <a:bodyPr/>
        <a:lstStyle/>
        <a:p>
          <a:endParaRPr lang="en-US"/>
        </a:p>
      </dgm:t>
    </dgm:pt>
    <dgm:pt modelId="{551DD960-85E6-4B5C-8BC7-2252A3074A5F}">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Emotional</a:t>
          </a:r>
        </a:p>
      </dgm:t>
    </dgm:pt>
    <dgm:pt modelId="{1B911683-00EA-4801-ABFE-ED83615470AA}" type="parTrans" cxnId="{83AB3CAC-9911-48AA-BC0D-34F7629732F3}">
      <dgm:prSet/>
      <dgm:spPr/>
      <dgm:t>
        <a:bodyPr/>
        <a:lstStyle/>
        <a:p>
          <a:endParaRPr lang="en-US"/>
        </a:p>
      </dgm:t>
    </dgm:pt>
    <dgm:pt modelId="{54D5550A-2088-4D25-890D-EB435FE7C8BB}" type="sibTrans" cxnId="{83AB3CAC-9911-48AA-BC0D-34F7629732F3}">
      <dgm:prSet/>
      <dgm:spPr>
        <a:solidFill>
          <a:srgbClr val="7030A0"/>
        </a:solidFill>
      </dgm:spPr>
      <dgm:t>
        <a:bodyPr/>
        <a:lstStyle/>
        <a:p>
          <a:endParaRPr lang="en-US"/>
        </a:p>
      </dgm:t>
    </dgm:pt>
    <dgm:pt modelId="{92894880-A6CB-4610-A247-F079093D7D0E}">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Occupational</a:t>
          </a:r>
        </a:p>
      </dgm:t>
    </dgm:pt>
    <dgm:pt modelId="{8E676F93-29FF-4705-ADB8-CF9D4EDDA18E}" type="parTrans" cxnId="{DD80B856-3E02-4C99-B398-19A48428130E}">
      <dgm:prSet/>
      <dgm:spPr/>
      <dgm:t>
        <a:bodyPr/>
        <a:lstStyle/>
        <a:p>
          <a:endParaRPr lang="en-US"/>
        </a:p>
      </dgm:t>
    </dgm:pt>
    <dgm:pt modelId="{EB9E8A31-E984-4337-9E0F-99DB02383052}" type="sibTrans" cxnId="{DD80B856-3E02-4C99-B398-19A48428130E}">
      <dgm:prSet/>
      <dgm:spPr>
        <a:solidFill>
          <a:schemeClr val="accent2">
            <a:lumMod val="75000"/>
          </a:schemeClr>
        </a:solidFill>
        <a:ln>
          <a:solidFill>
            <a:schemeClr val="accent2">
              <a:lumMod val="75000"/>
            </a:schemeClr>
          </a:solidFill>
        </a:ln>
      </dgm:spPr>
      <dgm:t>
        <a:bodyPr/>
        <a:lstStyle/>
        <a:p>
          <a:endParaRPr lang="en-US"/>
        </a:p>
      </dgm:t>
    </dgm:pt>
    <dgm:pt modelId="{F2C5BE5F-CD25-4E0A-B748-6409C080B6A8}">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Intellectual </a:t>
          </a:r>
        </a:p>
      </dgm:t>
    </dgm:pt>
    <dgm:pt modelId="{FA319C35-13B6-4873-96E7-230B8B3FE93D}" type="parTrans" cxnId="{EA527DCA-61F5-4A17-9802-6C4DD887B81B}">
      <dgm:prSet/>
      <dgm:spPr/>
      <dgm:t>
        <a:bodyPr/>
        <a:lstStyle/>
        <a:p>
          <a:endParaRPr lang="en-US"/>
        </a:p>
      </dgm:t>
    </dgm:pt>
    <dgm:pt modelId="{E664E159-4CCD-4C9E-85AE-6F43EED8A5AA}" type="sibTrans" cxnId="{EA527DCA-61F5-4A17-9802-6C4DD887B81B}">
      <dgm:prSet/>
      <dgm:spPr>
        <a:solidFill>
          <a:srgbClr val="00CC00"/>
        </a:solidFill>
      </dgm:spPr>
      <dgm:t>
        <a:bodyPr/>
        <a:lstStyle/>
        <a:p>
          <a:endParaRPr lang="en-US"/>
        </a:p>
      </dgm:t>
    </dgm:pt>
    <dgm:pt modelId="{249B21BE-E1F0-4D04-9CD9-FDF7C0DA703A}">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Social</a:t>
          </a:r>
        </a:p>
      </dgm:t>
    </dgm:pt>
    <dgm:pt modelId="{1DCB6B09-A321-49AC-BAB7-F5E00304DA0E}" type="parTrans" cxnId="{863A671A-067B-4CF7-A92A-FC8E2D7FAC0C}">
      <dgm:prSet/>
      <dgm:spPr/>
      <dgm:t>
        <a:bodyPr/>
        <a:lstStyle/>
        <a:p>
          <a:endParaRPr lang="en-US"/>
        </a:p>
      </dgm:t>
    </dgm:pt>
    <dgm:pt modelId="{18705D54-B798-4F19-9308-2B2E9BCEAF9E}" type="sibTrans" cxnId="{863A671A-067B-4CF7-A92A-FC8E2D7FAC0C}">
      <dgm:prSet/>
      <dgm:spPr>
        <a:solidFill>
          <a:schemeClr val="accent1">
            <a:lumMod val="75000"/>
          </a:schemeClr>
        </a:solidFill>
      </dgm:spPr>
      <dgm:t>
        <a:bodyPr/>
        <a:lstStyle/>
        <a:p>
          <a:endParaRPr lang="en-US"/>
        </a:p>
      </dgm:t>
    </dgm:pt>
    <dgm:pt modelId="{3C3564BA-8388-46F3-ACD0-0ABD88CF8F2A}">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Physical</a:t>
          </a:r>
        </a:p>
      </dgm:t>
    </dgm:pt>
    <dgm:pt modelId="{25BDF453-9EFD-4113-B0DA-57F5811BD81A}" type="parTrans" cxnId="{33281193-E969-4D79-A7FD-B0EFA15502B3}">
      <dgm:prSet/>
      <dgm:spPr/>
      <dgm:t>
        <a:bodyPr/>
        <a:lstStyle/>
        <a:p>
          <a:endParaRPr lang="en-US"/>
        </a:p>
      </dgm:t>
    </dgm:pt>
    <dgm:pt modelId="{C726E851-7122-45BE-9E84-F79CE3B90B17}" type="sibTrans" cxnId="{33281193-E969-4D79-A7FD-B0EFA15502B3}">
      <dgm:prSet/>
      <dgm:spPr>
        <a:solidFill>
          <a:srgbClr val="FF0000"/>
        </a:solidFill>
      </dgm:spPr>
      <dgm:t>
        <a:bodyPr/>
        <a:lstStyle/>
        <a:p>
          <a:endParaRPr lang="en-US"/>
        </a:p>
      </dgm:t>
    </dgm:pt>
    <dgm:pt modelId="{200D615E-2733-4176-826E-FC5C3553B16D}">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Creative</a:t>
          </a:r>
        </a:p>
      </dgm:t>
    </dgm:pt>
    <dgm:pt modelId="{8AE57BCA-4D0A-4675-9C82-F026C14C0984}" type="parTrans" cxnId="{6CD252C3-3EBB-4566-AE4B-B410A2B099FF}">
      <dgm:prSet/>
      <dgm:spPr/>
      <dgm:t>
        <a:bodyPr/>
        <a:lstStyle/>
        <a:p>
          <a:endParaRPr lang="en-US"/>
        </a:p>
      </dgm:t>
    </dgm:pt>
    <dgm:pt modelId="{B74A4814-A8DE-45AF-90A4-C9AD61AB42D8}" type="sibTrans" cxnId="{6CD252C3-3EBB-4566-AE4B-B410A2B099FF}">
      <dgm:prSet/>
      <dgm:spPr>
        <a:solidFill>
          <a:srgbClr val="FF9900"/>
        </a:solidFill>
      </dgm:spPr>
      <dgm:t>
        <a:bodyPr/>
        <a:lstStyle/>
        <a:p>
          <a:endParaRPr lang="en-US"/>
        </a:p>
      </dgm:t>
    </dgm:pt>
    <dgm:pt modelId="{DCBB5337-B594-45C4-9052-80023F086C9B}" type="pres">
      <dgm:prSet presAssocID="{A2A86855-A2E6-4964-91E2-8BCA8D0A07BC}" presName="cycle" presStyleCnt="0">
        <dgm:presLayoutVars>
          <dgm:dir/>
          <dgm:resizeHandles val="exact"/>
        </dgm:presLayoutVars>
      </dgm:prSet>
      <dgm:spPr/>
      <dgm:t>
        <a:bodyPr/>
        <a:lstStyle/>
        <a:p>
          <a:endParaRPr lang="en-US"/>
        </a:p>
      </dgm:t>
    </dgm:pt>
    <dgm:pt modelId="{615919BF-435D-4F7A-9EA2-F84C50F3FE5F}" type="pres">
      <dgm:prSet presAssocID="{FA338F61-1EF7-49FF-9D6E-F86F2C918E3C}" presName="dummy" presStyleCnt="0"/>
      <dgm:spPr/>
    </dgm:pt>
    <dgm:pt modelId="{92F6CC59-D0E4-43C5-905C-1BCCB52B284E}" type="pres">
      <dgm:prSet presAssocID="{FA338F61-1EF7-49FF-9D6E-F86F2C918E3C}" presName="node" presStyleLbl="revTx" presStyleIdx="0" presStyleCnt="7" custScaleX="140985" custRadScaleRad="95576" custRadScaleInc="10628">
        <dgm:presLayoutVars>
          <dgm:bulletEnabled val="1"/>
        </dgm:presLayoutVars>
      </dgm:prSet>
      <dgm:spPr/>
      <dgm:t>
        <a:bodyPr/>
        <a:lstStyle/>
        <a:p>
          <a:endParaRPr lang="en-US"/>
        </a:p>
      </dgm:t>
    </dgm:pt>
    <dgm:pt modelId="{E9D8F147-5A0A-42E2-8816-53647179165F}" type="pres">
      <dgm:prSet presAssocID="{4F4061F1-1B91-4248-8ABA-41FCB0DCE54A}" presName="sibTrans" presStyleLbl="node1" presStyleIdx="0" presStyleCnt="7"/>
      <dgm:spPr/>
      <dgm:t>
        <a:bodyPr/>
        <a:lstStyle/>
        <a:p>
          <a:endParaRPr lang="en-US"/>
        </a:p>
      </dgm:t>
    </dgm:pt>
    <dgm:pt modelId="{9A4A84E8-4F50-4599-8CB2-EACF488B8E5A}" type="pres">
      <dgm:prSet presAssocID="{551DD960-85E6-4B5C-8BC7-2252A3074A5F}" presName="dummy" presStyleCnt="0"/>
      <dgm:spPr/>
    </dgm:pt>
    <dgm:pt modelId="{6CB7FABA-505A-4DE6-9AD0-71DE674F75FD}" type="pres">
      <dgm:prSet presAssocID="{551DD960-85E6-4B5C-8BC7-2252A3074A5F}" presName="node" presStyleLbl="revTx" presStyleIdx="1" presStyleCnt="7" custScaleX="140985" custRadScaleRad="93912" custRadScaleInc="13354">
        <dgm:presLayoutVars>
          <dgm:bulletEnabled val="1"/>
        </dgm:presLayoutVars>
      </dgm:prSet>
      <dgm:spPr/>
      <dgm:t>
        <a:bodyPr/>
        <a:lstStyle/>
        <a:p>
          <a:endParaRPr lang="en-US"/>
        </a:p>
      </dgm:t>
    </dgm:pt>
    <dgm:pt modelId="{4B753760-3F9D-4F9A-8637-9E30E314AA00}" type="pres">
      <dgm:prSet presAssocID="{54D5550A-2088-4D25-890D-EB435FE7C8BB}" presName="sibTrans" presStyleLbl="node1" presStyleIdx="1" presStyleCnt="7"/>
      <dgm:spPr/>
      <dgm:t>
        <a:bodyPr/>
        <a:lstStyle/>
        <a:p>
          <a:endParaRPr lang="en-US"/>
        </a:p>
      </dgm:t>
    </dgm:pt>
    <dgm:pt modelId="{EB8A4BBC-A6CF-4C91-99CF-B3CCDC1F2AAD}" type="pres">
      <dgm:prSet presAssocID="{92894880-A6CB-4610-A247-F079093D7D0E}" presName="dummy" presStyleCnt="0"/>
      <dgm:spPr/>
    </dgm:pt>
    <dgm:pt modelId="{26BC27B1-453B-441C-A2AD-9D389A03AF47}" type="pres">
      <dgm:prSet presAssocID="{92894880-A6CB-4610-A247-F079093D7D0E}" presName="node" presStyleLbl="revTx" presStyleIdx="2" presStyleCnt="7" custScaleX="170003">
        <dgm:presLayoutVars>
          <dgm:bulletEnabled val="1"/>
        </dgm:presLayoutVars>
      </dgm:prSet>
      <dgm:spPr/>
      <dgm:t>
        <a:bodyPr/>
        <a:lstStyle/>
        <a:p>
          <a:endParaRPr lang="en-US"/>
        </a:p>
      </dgm:t>
    </dgm:pt>
    <dgm:pt modelId="{24E2643E-1705-4CD3-B441-5490B4065597}" type="pres">
      <dgm:prSet presAssocID="{EB9E8A31-E984-4337-9E0F-99DB02383052}" presName="sibTrans" presStyleLbl="node1" presStyleIdx="2" presStyleCnt="7" custLinFactNeighborX="4968" custLinFactNeighborY="-1051"/>
      <dgm:spPr/>
      <dgm:t>
        <a:bodyPr/>
        <a:lstStyle/>
        <a:p>
          <a:endParaRPr lang="en-US"/>
        </a:p>
      </dgm:t>
    </dgm:pt>
    <dgm:pt modelId="{9736A62B-79E1-4166-83F3-97685A4EEF39}" type="pres">
      <dgm:prSet presAssocID="{F2C5BE5F-CD25-4E0A-B748-6409C080B6A8}" presName="dummy" presStyleCnt="0"/>
      <dgm:spPr/>
    </dgm:pt>
    <dgm:pt modelId="{79E21219-6187-42D2-BFCA-630BC7073FD7}" type="pres">
      <dgm:prSet presAssocID="{F2C5BE5F-CD25-4E0A-B748-6409C080B6A8}" presName="node" presStyleLbl="revTx" presStyleIdx="3" presStyleCnt="7" custScaleX="140985">
        <dgm:presLayoutVars>
          <dgm:bulletEnabled val="1"/>
        </dgm:presLayoutVars>
      </dgm:prSet>
      <dgm:spPr/>
      <dgm:t>
        <a:bodyPr/>
        <a:lstStyle/>
        <a:p>
          <a:endParaRPr lang="en-US"/>
        </a:p>
      </dgm:t>
    </dgm:pt>
    <dgm:pt modelId="{DFE2C943-7877-4A6F-AE23-8F3822205EE5}" type="pres">
      <dgm:prSet presAssocID="{E664E159-4CCD-4C9E-85AE-6F43EED8A5AA}" presName="sibTrans" presStyleLbl="node1" presStyleIdx="3" presStyleCnt="7" custLinFactNeighborX="-6146" custLinFactNeighborY="-1051"/>
      <dgm:spPr/>
      <dgm:t>
        <a:bodyPr/>
        <a:lstStyle/>
        <a:p>
          <a:endParaRPr lang="en-US"/>
        </a:p>
      </dgm:t>
    </dgm:pt>
    <dgm:pt modelId="{F9BDA961-9CD4-4E11-A844-C0C6BB839312}" type="pres">
      <dgm:prSet presAssocID="{249B21BE-E1F0-4D04-9CD9-FDF7C0DA703A}" presName="dummy" presStyleCnt="0"/>
      <dgm:spPr/>
    </dgm:pt>
    <dgm:pt modelId="{2225215B-8EFD-47ED-958D-DDFE50F62A69}" type="pres">
      <dgm:prSet presAssocID="{249B21BE-E1F0-4D04-9CD9-FDF7C0DA703A}" presName="node" presStyleLbl="revTx" presStyleIdx="4" presStyleCnt="7" custScaleX="140985">
        <dgm:presLayoutVars>
          <dgm:bulletEnabled val="1"/>
        </dgm:presLayoutVars>
      </dgm:prSet>
      <dgm:spPr/>
      <dgm:t>
        <a:bodyPr/>
        <a:lstStyle/>
        <a:p>
          <a:endParaRPr lang="en-US"/>
        </a:p>
      </dgm:t>
    </dgm:pt>
    <dgm:pt modelId="{9849B186-9B20-46A2-A385-AC41862C5705}" type="pres">
      <dgm:prSet presAssocID="{18705D54-B798-4F19-9308-2B2E9BCEAF9E}" presName="sibTrans" presStyleLbl="node1" presStyleIdx="4" presStyleCnt="7"/>
      <dgm:spPr/>
      <dgm:t>
        <a:bodyPr/>
        <a:lstStyle/>
        <a:p>
          <a:endParaRPr lang="en-US"/>
        </a:p>
      </dgm:t>
    </dgm:pt>
    <dgm:pt modelId="{6C9BCBC3-5086-42DC-A162-B59B4C2EC896}" type="pres">
      <dgm:prSet presAssocID="{3C3564BA-8388-46F3-ACD0-0ABD88CF8F2A}" presName="dummy" presStyleCnt="0"/>
      <dgm:spPr/>
    </dgm:pt>
    <dgm:pt modelId="{4BE29AA9-B032-47E6-B2D2-6E3ECA036457}" type="pres">
      <dgm:prSet presAssocID="{3C3564BA-8388-46F3-ACD0-0ABD88CF8F2A}" presName="node" presStyleLbl="revTx" presStyleIdx="5" presStyleCnt="7" custScaleX="163992">
        <dgm:presLayoutVars>
          <dgm:bulletEnabled val="1"/>
        </dgm:presLayoutVars>
      </dgm:prSet>
      <dgm:spPr/>
      <dgm:t>
        <a:bodyPr/>
        <a:lstStyle/>
        <a:p>
          <a:endParaRPr lang="en-US"/>
        </a:p>
      </dgm:t>
    </dgm:pt>
    <dgm:pt modelId="{30D4FA61-79CD-4ABF-BB0D-E3B8D721A057}" type="pres">
      <dgm:prSet presAssocID="{C726E851-7122-45BE-9E84-F79CE3B90B17}" presName="sibTrans" presStyleLbl="node1" presStyleIdx="5" presStyleCnt="7"/>
      <dgm:spPr/>
      <dgm:t>
        <a:bodyPr/>
        <a:lstStyle/>
        <a:p>
          <a:endParaRPr lang="en-US"/>
        </a:p>
      </dgm:t>
    </dgm:pt>
    <dgm:pt modelId="{FD656A6F-84E4-4C84-AD9C-90809BD2605A}" type="pres">
      <dgm:prSet presAssocID="{200D615E-2733-4176-826E-FC5C3553B16D}" presName="dummy" presStyleCnt="0"/>
      <dgm:spPr/>
    </dgm:pt>
    <dgm:pt modelId="{6F8370BC-2599-4F70-9583-A1E4DEA68CB3}" type="pres">
      <dgm:prSet presAssocID="{200D615E-2733-4176-826E-FC5C3553B16D}" presName="node" presStyleLbl="revTx" presStyleIdx="6" presStyleCnt="7" custScaleX="140985" custRadScaleRad="97212" custRadScaleInc="-21104">
        <dgm:presLayoutVars>
          <dgm:bulletEnabled val="1"/>
        </dgm:presLayoutVars>
      </dgm:prSet>
      <dgm:spPr/>
      <dgm:t>
        <a:bodyPr/>
        <a:lstStyle/>
        <a:p>
          <a:endParaRPr lang="en-US"/>
        </a:p>
      </dgm:t>
    </dgm:pt>
    <dgm:pt modelId="{C314FF21-C758-426C-B530-DEBDBA0FE393}" type="pres">
      <dgm:prSet presAssocID="{B74A4814-A8DE-45AF-90A4-C9AD61AB42D8}" presName="sibTrans" presStyleLbl="node1" presStyleIdx="6" presStyleCnt="7" custLinFactNeighborX="-932" custLinFactNeighborY="1430"/>
      <dgm:spPr/>
      <dgm:t>
        <a:bodyPr/>
        <a:lstStyle/>
        <a:p>
          <a:endParaRPr lang="en-US"/>
        </a:p>
      </dgm:t>
    </dgm:pt>
  </dgm:ptLst>
  <dgm:cxnLst>
    <dgm:cxn modelId="{83AB3CAC-9911-48AA-BC0D-34F7629732F3}" srcId="{A2A86855-A2E6-4964-91E2-8BCA8D0A07BC}" destId="{551DD960-85E6-4B5C-8BC7-2252A3074A5F}" srcOrd="1" destOrd="0" parTransId="{1B911683-00EA-4801-ABFE-ED83615470AA}" sibTransId="{54D5550A-2088-4D25-890D-EB435FE7C8BB}"/>
    <dgm:cxn modelId="{592AF819-D9F9-4D8A-A4E3-371A2766D69D}" type="presOf" srcId="{F2C5BE5F-CD25-4E0A-B748-6409C080B6A8}" destId="{79E21219-6187-42D2-BFCA-630BC7073FD7}" srcOrd="0" destOrd="0" presId="urn:microsoft.com/office/officeart/2005/8/layout/cycle1"/>
    <dgm:cxn modelId="{2582515E-A3E3-42E3-85D1-69FFBF81B890}" type="presOf" srcId="{E664E159-4CCD-4C9E-85AE-6F43EED8A5AA}" destId="{DFE2C943-7877-4A6F-AE23-8F3822205EE5}" srcOrd="0" destOrd="0" presId="urn:microsoft.com/office/officeart/2005/8/layout/cycle1"/>
    <dgm:cxn modelId="{EA527DCA-61F5-4A17-9802-6C4DD887B81B}" srcId="{A2A86855-A2E6-4964-91E2-8BCA8D0A07BC}" destId="{F2C5BE5F-CD25-4E0A-B748-6409C080B6A8}" srcOrd="3" destOrd="0" parTransId="{FA319C35-13B6-4873-96E7-230B8B3FE93D}" sibTransId="{E664E159-4CCD-4C9E-85AE-6F43EED8A5AA}"/>
    <dgm:cxn modelId="{85515222-5735-495B-928F-3DED9F890966}" type="presOf" srcId="{4F4061F1-1B91-4248-8ABA-41FCB0DCE54A}" destId="{E9D8F147-5A0A-42E2-8816-53647179165F}" srcOrd="0" destOrd="0" presId="urn:microsoft.com/office/officeart/2005/8/layout/cycle1"/>
    <dgm:cxn modelId="{4D3BEC41-25A5-42DD-87B8-3C337D5AA724}" type="presOf" srcId="{54D5550A-2088-4D25-890D-EB435FE7C8BB}" destId="{4B753760-3F9D-4F9A-8637-9E30E314AA00}" srcOrd="0" destOrd="0" presId="urn:microsoft.com/office/officeart/2005/8/layout/cycle1"/>
    <dgm:cxn modelId="{656EC7BB-35BF-4582-A56C-622CFCC2BFB6}" type="presOf" srcId="{C726E851-7122-45BE-9E84-F79CE3B90B17}" destId="{30D4FA61-79CD-4ABF-BB0D-E3B8D721A057}" srcOrd="0" destOrd="0" presId="urn:microsoft.com/office/officeart/2005/8/layout/cycle1"/>
    <dgm:cxn modelId="{146FCB1C-9DC7-49B0-AD5A-8689DDCCAF5F}" type="presOf" srcId="{551DD960-85E6-4B5C-8BC7-2252A3074A5F}" destId="{6CB7FABA-505A-4DE6-9AD0-71DE674F75FD}" srcOrd="0" destOrd="0" presId="urn:microsoft.com/office/officeart/2005/8/layout/cycle1"/>
    <dgm:cxn modelId="{54F8A0A9-6030-449D-A3BA-8C5F71EA4464}" type="presOf" srcId="{B74A4814-A8DE-45AF-90A4-C9AD61AB42D8}" destId="{C314FF21-C758-426C-B530-DEBDBA0FE393}" srcOrd="0" destOrd="0" presId="urn:microsoft.com/office/officeart/2005/8/layout/cycle1"/>
    <dgm:cxn modelId="{DF4C3C77-9639-4A82-8A81-AEB9D3A8FB28}" srcId="{A2A86855-A2E6-4964-91E2-8BCA8D0A07BC}" destId="{FA338F61-1EF7-49FF-9D6E-F86F2C918E3C}" srcOrd="0" destOrd="0" parTransId="{A528DF41-8951-4896-B699-8C4E448999D4}" sibTransId="{4F4061F1-1B91-4248-8ABA-41FCB0DCE54A}"/>
    <dgm:cxn modelId="{0DEF108F-E0EC-45CA-830E-237DAACD4125}" type="presOf" srcId="{A2A86855-A2E6-4964-91E2-8BCA8D0A07BC}" destId="{DCBB5337-B594-45C4-9052-80023F086C9B}" srcOrd="0" destOrd="0" presId="urn:microsoft.com/office/officeart/2005/8/layout/cycle1"/>
    <dgm:cxn modelId="{730E5376-3289-4CF5-BA06-0ECD89A20932}" type="presOf" srcId="{92894880-A6CB-4610-A247-F079093D7D0E}" destId="{26BC27B1-453B-441C-A2AD-9D389A03AF47}" srcOrd="0" destOrd="0" presId="urn:microsoft.com/office/officeart/2005/8/layout/cycle1"/>
    <dgm:cxn modelId="{6CD252C3-3EBB-4566-AE4B-B410A2B099FF}" srcId="{A2A86855-A2E6-4964-91E2-8BCA8D0A07BC}" destId="{200D615E-2733-4176-826E-FC5C3553B16D}" srcOrd="6" destOrd="0" parTransId="{8AE57BCA-4D0A-4675-9C82-F026C14C0984}" sibTransId="{B74A4814-A8DE-45AF-90A4-C9AD61AB42D8}"/>
    <dgm:cxn modelId="{F9A2B9E6-8C73-48A0-B8A1-4C1D00374C1F}" type="presOf" srcId="{3C3564BA-8388-46F3-ACD0-0ABD88CF8F2A}" destId="{4BE29AA9-B032-47E6-B2D2-6E3ECA036457}" srcOrd="0" destOrd="0" presId="urn:microsoft.com/office/officeart/2005/8/layout/cycle1"/>
    <dgm:cxn modelId="{1A9B633B-EA1C-49CE-BDD1-EE154CF1A7BA}" type="presOf" srcId="{FA338F61-1EF7-49FF-9D6E-F86F2C918E3C}" destId="{92F6CC59-D0E4-43C5-905C-1BCCB52B284E}" srcOrd="0" destOrd="0" presId="urn:microsoft.com/office/officeart/2005/8/layout/cycle1"/>
    <dgm:cxn modelId="{B1C45C46-7E4C-4034-9D0A-16FB85EC0974}" type="presOf" srcId="{249B21BE-E1F0-4D04-9CD9-FDF7C0DA703A}" destId="{2225215B-8EFD-47ED-958D-DDFE50F62A69}" srcOrd="0" destOrd="0" presId="urn:microsoft.com/office/officeart/2005/8/layout/cycle1"/>
    <dgm:cxn modelId="{DD80B856-3E02-4C99-B398-19A48428130E}" srcId="{A2A86855-A2E6-4964-91E2-8BCA8D0A07BC}" destId="{92894880-A6CB-4610-A247-F079093D7D0E}" srcOrd="2" destOrd="0" parTransId="{8E676F93-29FF-4705-ADB8-CF9D4EDDA18E}" sibTransId="{EB9E8A31-E984-4337-9E0F-99DB02383052}"/>
    <dgm:cxn modelId="{863A671A-067B-4CF7-A92A-FC8E2D7FAC0C}" srcId="{A2A86855-A2E6-4964-91E2-8BCA8D0A07BC}" destId="{249B21BE-E1F0-4D04-9CD9-FDF7C0DA703A}" srcOrd="4" destOrd="0" parTransId="{1DCB6B09-A321-49AC-BAB7-F5E00304DA0E}" sibTransId="{18705D54-B798-4F19-9308-2B2E9BCEAF9E}"/>
    <dgm:cxn modelId="{3C87FE51-13E2-4847-80A1-692F3BFB96AB}" type="presOf" srcId="{EB9E8A31-E984-4337-9E0F-99DB02383052}" destId="{24E2643E-1705-4CD3-B441-5490B4065597}" srcOrd="0" destOrd="0" presId="urn:microsoft.com/office/officeart/2005/8/layout/cycle1"/>
    <dgm:cxn modelId="{33281193-E969-4D79-A7FD-B0EFA15502B3}" srcId="{A2A86855-A2E6-4964-91E2-8BCA8D0A07BC}" destId="{3C3564BA-8388-46F3-ACD0-0ABD88CF8F2A}" srcOrd="5" destOrd="0" parTransId="{25BDF453-9EFD-4113-B0DA-57F5811BD81A}" sibTransId="{C726E851-7122-45BE-9E84-F79CE3B90B17}"/>
    <dgm:cxn modelId="{3CDEC931-5F94-4028-82CD-0F492058C2C7}" type="presOf" srcId="{200D615E-2733-4176-826E-FC5C3553B16D}" destId="{6F8370BC-2599-4F70-9583-A1E4DEA68CB3}" srcOrd="0" destOrd="0" presId="urn:microsoft.com/office/officeart/2005/8/layout/cycle1"/>
    <dgm:cxn modelId="{ED27EA3C-F3B7-4BD6-9D24-EBAD72D7345B}" type="presOf" srcId="{18705D54-B798-4F19-9308-2B2E9BCEAF9E}" destId="{9849B186-9B20-46A2-A385-AC41862C5705}" srcOrd="0" destOrd="0" presId="urn:microsoft.com/office/officeart/2005/8/layout/cycle1"/>
    <dgm:cxn modelId="{280B53B7-5A59-4492-A136-03765C8B2DB8}" type="presParOf" srcId="{DCBB5337-B594-45C4-9052-80023F086C9B}" destId="{615919BF-435D-4F7A-9EA2-F84C50F3FE5F}" srcOrd="0" destOrd="0" presId="urn:microsoft.com/office/officeart/2005/8/layout/cycle1"/>
    <dgm:cxn modelId="{AFB895E0-AAC9-4AD0-96C1-4EFE30BA52DD}" type="presParOf" srcId="{DCBB5337-B594-45C4-9052-80023F086C9B}" destId="{92F6CC59-D0E4-43C5-905C-1BCCB52B284E}" srcOrd="1" destOrd="0" presId="urn:microsoft.com/office/officeart/2005/8/layout/cycle1"/>
    <dgm:cxn modelId="{D05694E8-203E-4A0C-95AB-3CF3DD728A01}" type="presParOf" srcId="{DCBB5337-B594-45C4-9052-80023F086C9B}" destId="{E9D8F147-5A0A-42E2-8816-53647179165F}" srcOrd="2" destOrd="0" presId="urn:microsoft.com/office/officeart/2005/8/layout/cycle1"/>
    <dgm:cxn modelId="{703B50FA-653A-4BAA-92DC-02A86F05BEDF}" type="presParOf" srcId="{DCBB5337-B594-45C4-9052-80023F086C9B}" destId="{9A4A84E8-4F50-4599-8CB2-EACF488B8E5A}" srcOrd="3" destOrd="0" presId="urn:microsoft.com/office/officeart/2005/8/layout/cycle1"/>
    <dgm:cxn modelId="{5C23088D-EDB1-4F53-A97B-210B83ADD8CA}" type="presParOf" srcId="{DCBB5337-B594-45C4-9052-80023F086C9B}" destId="{6CB7FABA-505A-4DE6-9AD0-71DE674F75FD}" srcOrd="4" destOrd="0" presId="urn:microsoft.com/office/officeart/2005/8/layout/cycle1"/>
    <dgm:cxn modelId="{C48BA7F0-C1B1-4EA8-9F75-649C5B7FC1ED}" type="presParOf" srcId="{DCBB5337-B594-45C4-9052-80023F086C9B}" destId="{4B753760-3F9D-4F9A-8637-9E30E314AA00}" srcOrd="5" destOrd="0" presId="urn:microsoft.com/office/officeart/2005/8/layout/cycle1"/>
    <dgm:cxn modelId="{BE66F334-BB08-422F-B923-DB3946012AEF}" type="presParOf" srcId="{DCBB5337-B594-45C4-9052-80023F086C9B}" destId="{EB8A4BBC-A6CF-4C91-99CF-B3CCDC1F2AAD}" srcOrd="6" destOrd="0" presId="urn:microsoft.com/office/officeart/2005/8/layout/cycle1"/>
    <dgm:cxn modelId="{C95E030A-2765-46B8-A126-D8A1DF0C1527}" type="presParOf" srcId="{DCBB5337-B594-45C4-9052-80023F086C9B}" destId="{26BC27B1-453B-441C-A2AD-9D389A03AF47}" srcOrd="7" destOrd="0" presId="urn:microsoft.com/office/officeart/2005/8/layout/cycle1"/>
    <dgm:cxn modelId="{A720BBA4-7079-4367-9B87-BEFBD8C32CF2}" type="presParOf" srcId="{DCBB5337-B594-45C4-9052-80023F086C9B}" destId="{24E2643E-1705-4CD3-B441-5490B4065597}" srcOrd="8" destOrd="0" presId="urn:microsoft.com/office/officeart/2005/8/layout/cycle1"/>
    <dgm:cxn modelId="{B0A4F121-CE08-4E0C-878F-42D6C8A30D2E}" type="presParOf" srcId="{DCBB5337-B594-45C4-9052-80023F086C9B}" destId="{9736A62B-79E1-4166-83F3-97685A4EEF39}" srcOrd="9" destOrd="0" presId="urn:microsoft.com/office/officeart/2005/8/layout/cycle1"/>
    <dgm:cxn modelId="{D940A8FC-2378-4893-B0A6-A121363A80F9}" type="presParOf" srcId="{DCBB5337-B594-45C4-9052-80023F086C9B}" destId="{79E21219-6187-42D2-BFCA-630BC7073FD7}" srcOrd="10" destOrd="0" presId="urn:microsoft.com/office/officeart/2005/8/layout/cycle1"/>
    <dgm:cxn modelId="{3FD0411C-7FA3-4E7A-B71B-1AA03E9315E0}" type="presParOf" srcId="{DCBB5337-B594-45C4-9052-80023F086C9B}" destId="{DFE2C943-7877-4A6F-AE23-8F3822205EE5}" srcOrd="11" destOrd="0" presId="urn:microsoft.com/office/officeart/2005/8/layout/cycle1"/>
    <dgm:cxn modelId="{45EDD51F-0917-498A-A99D-15EBB8868585}" type="presParOf" srcId="{DCBB5337-B594-45C4-9052-80023F086C9B}" destId="{F9BDA961-9CD4-4E11-A844-C0C6BB839312}" srcOrd="12" destOrd="0" presId="urn:microsoft.com/office/officeart/2005/8/layout/cycle1"/>
    <dgm:cxn modelId="{F3D87658-2884-42DF-9EBC-5122662DBE2B}" type="presParOf" srcId="{DCBB5337-B594-45C4-9052-80023F086C9B}" destId="{2225215B-8EFD-47ED-958D-DDFE50F62A69}" srcOrd="13" destOrd="0" presId="urn:microsoft.com/office/officeart/2005/8/layout/cycle1"/>
    <dgm:cxn modelId="{A4FAAE16-26CA-4828-A6B4-90E6B855396B}" type="presParOf" srcId="{DCBB5337-B594-45C4-9052-80023F086C9B}" destId="{9849B186-9B20-46A2-A385-AC41862C5705}" srcOrd="14" destOrd="0" presId="urn:microsoft.com/office/officeart/2005/8/layout/cycle1"/>
    <dgm:cxn modelId="{4633CF99-4FD6-42FB-8B8C-EC874023388C}" type="presParOf" srcId="{DCBB5337-B594-45C4-9052-80023F086C9B}" destId="{6C9BCBC3-5086-42DC-A162-B59B4C2EC896}" srcOrd="15" destOrd="0" presId="urn:microsoft.com/office/officeart/2005/8/layout/cycle1"/>
    <dgm:cxn modelId="{F2F00E85-0A4D-46EB-B435-FD5FECDCB801}" type="presParOf" srcId="{DCBB5337-B594-45C4-9052-80023F086C9B}" destId="{4BE29AA9-B032-47E6-B2D2-6E3ECA036457}" srcOrd="16" destOrd="0" presId="urn:microsoft.com/office/officeart/2005/8/layout/cycle1"/>
    <dgm:cxn modelId="{FDBFB5BC-D8BE-4DE2-9959-05EA455BA825}" type="presParOf" srcId="{DCBB5337-B594-45C4-9052-80023F086C9B}" destId="{30D4FA61-79CD-4ABF-BB0D-E3B8D721A057}" srcOrd="17" destOrd="0" presId="urn:microsoft.com/office/officeart/2005/8/layout/cycle1"/>
    <dgm:cxn modelId="{05B9C4FE-4EE0-4EFA-8BBA-10A4FD343316}" type="presParOf" srcId="{DCBB5337-B594-45C4-9052-80023F086C9B}" destId="{FD656A6F-84E4-4C84-AD9C-90809BD2605A}" srcOrd="18" destOrd="0" presId="urn:microsoft.com/office/officeart/2005/8/layout/cycle1"/>
    <dgm:cxn modelId="{9837039D-5B1D-4E44-87C5-8E628D2114E8}" type="presParOf" srcId="{DCBB5337-B594-45C4-9052-80023F086C9B}" destId="{6F8370BC-2599-4F70-9583-A1E4DEA68CB3}" srcOrd="19" destOrd="0" presId="urn:microsoft.com/office/officeart/2005/8/layout/cycle1"/>
    <dgm:cxn modelId="{9B666907-C9B0-4777-8508-E6715F15A24B}" type="presParOf" srcId="{DCBB5337-B594-45C4-9052-80023F086C9B}" destId="{C314FF21-C758-426C-B530-DEBDBA0FE393}" srcOrd="20"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6CC59-D0E4-43C5-905C-1BCCB52B284E}">
      <dsp:nvSpPr>
        <dsp:cNvPr id="0" name=""/>
        <dsp:cNvSpPr/>
      </dsp:nvSpPr>
      <dsp:spPr>
        <a:xfrm>
          <a:off x="2993389" y="112084"/>
          <a:ext cx="1232317"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Spiritual</a:t>
          </a:r>
        </a:p>
      </dsp:txBody>
      <dsp:txXfrm>
        <a:off x="2993389" y="112084"/>
        <a:ext cx="1232317" cy="874077"/>
      </dsp:txXfrm>
    </dsp:sp>
    <dsp:sp modelId="{E9D8F147-5A0A-42E2-8816-53647179165F}">
      <dsp:nvSpPr>
        <dsp:cNvPr id="0" name=""/>
        <dsp:cNvSpPr/>
      </dsp:nvSpPr>
      <dsp:spPr>
        <a:xfrm>
          <a:off x="271946" y="6650"/>
          <a:ext cx="4528984" cy="4528984"/>
        </a:xfrm>
        <a:prstGeom prst="circularArrow">
          <a:avLst>
            <a:gd name="adj1" fmla="val 3763"/>
            <a:gd name="adj2" fmla="val 234818"/>
            <a:gd name="adj3" fmla="val 20088729"/>
            <a:gd name="adj4" fmla="val 19310545"/>
            <a:gd name="adj5" fmla="val 4391"/>
          </a:avLst>
        </a:prstGeom>
        <a:solidFill>
          <a:srgbClr val="66FFFF"/>
        </a:solid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7FABA-505A-4DE6-9AD0-71DE674F75FD}">
      <dsp:nvSpPr>
        <dsp:cNvPr id="0" name=""/>
        <dsp:cNvSpPr/>
      </dsp:nvSpPr>
      <dsp:spPr>
        <a:xfrm>
          <a:off x="3994489" y="1516509"/>
          <a:ext cx="1232317"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Emotional</a:t>
          </a:r>
        </a:p>
      </dsp:txBody>
      <dsp:txXfrm>
        <a:off x="3994489" y="1516509"/>
        <a:ext cx="1232317" cy="874077"/>
      </dsp:txXfrm>
    </dsp:sp>
    <dsp:sp modelId="{4B753760-3F9D-4F9A-8637-9E30E314AA00}">
      <dsp:nvSpPr>
        <dsp:cNvPr id="0" name=""/>
        <dsp:cNvSpPr/>
      </dsp:nvSpPr>
      <dsp:spPr>
        <a:xfrm>
          <a:off x="311709" y="365787"/>
          <a:ext cx="4528984" cy="4528984"/>
        </a:xfrm>
        <a:prstGeom prst="circularArrow">
          <a:avLst>
            <a:gd name="adj1" fmla="val 3763"/>
            <a:gd name="adj2" fmla="val 234818"/>
            <a:gd name="adj3" fmla="val 670162"/>
            <a:gd name="adj4" fmla="val 21202932"/>
            <a:gd name="adj5" fmla="val 4391"/>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C27B1-453B-441C-A2AD-9D389A03AF47}">
      <dsp:nvSpPr>
        <dsp:cNvPr id="0" name=""/>
        <dsp:cNvSpPr/>
      </dsp:nvSpPr>
      <dsp:spPr>
        <a:xfrm>
          <a:off x="3573663" y="3171492"/>
          <a:ext cx="1485957"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Occupational</a:t>
          </a:r>
        </a:p>
      </dsp:txBody>
      <dsp:txXfrm>
        <a:off x="3573663" y="3171492"/>
        <a:ext cx="1485957" cy="874077"/>
      </dsp:txXfrm>
    </dsp:sp>
    <dsp:sp modelId="{24E2643E-1705-4CD3-B441-5490B4065597}">
      <dsp:nvSpPr>
        <dsp:cNvPr id="0" name=""/>
        <dsp:cNvSpPr/>
      </dsp:nvSpPr>
      <dsp:spPr>
        <a:xfrm>
          <a:off x="651062" y="-322"/>
          <a:ext cx="4528984" cy="4528984"/>
        </a:xfrm>
        <a:prstGeom prst="circularArrow">
          <a:avLst>
            <a:gd name="adj1" fmla="val 3763"/>
            <a:gd name="adj2" fmla="val 234818"/>
            <a:gd name="adj3" fmla="val 4131223"/>
            <a:gd name="adj4" fmla="val 3388347"/>
            <a:gd name="adj5" fmla="val 4391"/>
          </a:avLst>
        </a:prstGeom>
        <a:solidFill>
          <a:schemeClr val="accent2">
            <a:lumMod val="75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21219-6187-42D2-BFCA-630BC7073FD7}">
      <dsp:nvSpPr>
        <dsp:cNvPr id="0" name=""/>
        <dsp:cNvSpPr/>
      </dsp:nvSpPr>
      <dsp:spPr>
        <a:xfrm>
          <a:off x="2074396" y="3954574"/>
          <a:ext cx="1232317"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Intellectual </a:t>
          </a:r>
        </a:p>
      </dsp:txBody>
      <dsp:txXfrm>
        <a:off x="2074396" y="3954574"/>
        <a:ext cx="1232317" cy="874077"/>
      </dsp:txXfrm>
    </dsp:sp>
    <dsp:sp modelId="{DFE2C943-7877-4A6F-AE23-8F3822205EE5}">
      <dsp:nvSpPr>
        <dsp:cNvPr id="0" name=""/>
        <dsp:cNvSpPr/>
      </dsp:nvSpPr>
      <dsp:spPr>
        <a:xfrm>
          <a:off x="147711" y="-322"/>
          <a:ext cx="4528984" cy="4528984"/>
        </a:xfrm>
        <a:prstGeom prst="circularArrow">
          <a:avLst>
            <a:gd name="adj1" fmla="val 3763"/>
            <a:gd name="adj2" fmla="val 234818"/>
            <a:gd name="adj3" fmla="val 7176835"/>
            <a:gd name="adj4" fmla="val 6433960"/>
            <a:gd name="adj5" fmla="val 4391"/>
          </a:avLst>
        </a:prstGeom>
        <a:solidFill>
          <a:srgbClr val="00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5215B-8EFD-47ED-958D-DDFE50F62A69}">
      <dsp:nvSpPr>
        <dsp:cNvPr id="0" name=""/>
        <dsp:cNvSpPr/>
      </dsp:nvSpPr>
      <dsp:spPr>
        <a:xfrm>
          <a:off x="448309" y="3171492"/>
          <a:ext cx="1232317"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Social</a:t>
          </a:r>
        </a:p>
      </dsp:txBody>
      <dsp:txXfrm>
        <a:off x="448309" y="3171492"/>
        <a:ext cx="1232317" cy="874077"/>
      </dsp:txXfrm>
    </dsp:sp>
    <dsp:sp modelId="{9849B186-9B20-46A2-A385-AC41862C5705}">
      <dsp:nvSpPr>
        <dsp:cNvPr id="0" name=""/>
        <dsp:cNvSpPr/>
      </dsp:nvSpPr>
      <dsp:spPr>
        <a:xfrm>
          <a:off x="426062" y="47277"/>
          <a:ext cx="4528984" cy="4528984"/>
        </a:xfrm>
        <a:prstGeom prst="circularArrow">
          <a:avLst>
            <a:gd name="adj1" fmla="val 3763"/>
            <a:gd name="adj2" fmla="val 234818"/>
            <a:gd name="adj3" fmla="val 10607779"/>
            <a:gd name="adj4" fmla="val 9335038"/>
            <a:gd name="adj5" fmla="val 4391"/>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29AA9-B032-47E6-B2D2-6E3ECA036457}">
      <dsp:nvSpPr>
        <dsp:cNvPr id="0" name=""/>
        <dsp:cNvSpPr/>
      </dsp:nvSpPr>
      <dsp:spPr>
        <a:xfrm>
          <a:off x="-53850" y="1411922"/>
          <a:ext cx="1433416"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Physical</a:t>
          </a:r>
        </a:p>
      </dsp:txBody>
      <dsp:txXfrm>
        <a:off x="-53850" y="1411922"/>
        <a:ext cx="1433416" cy="874077"/>
      </dsp:txXfrm>
    </dsp:sp>
    <dsp:sp modelId="{30D4FA61-79CD-4ABF-BB0D-E3B8D721A057}">
      <dsp:nvSpPr>
        <dsp:cNvPr id="0" name=""/>
        <dsp:cNvSpPr/>
      </dsp:nvSpPr>
      <dsp:spPr>
        <a:xfrm>
          <a:off x="320561" y="240246"/>
          <a:ext cx="4528984" cy="4528984"/>
        </a:xfrm>
        <a:prstGeom prst="circularArrow">
          <a:avLst>
            <a:gd name="adj1" fmla="val 3763"/>
            <a:gd name="adj2" fmla="val 234818"/>
            <a:gd name="adj3" fmla="val 13379067"/>
            <a:gd name="adj4" fmla="val 12701841"/>
            <a:gd name="adj5" fmla="val 4391"/>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370BC-2599-4F70-9583-A1E4DEA68CB3}">
      <dsp:nvSpPr>
        <dsp:cNvPr id="0" name=""/>
        <dsp:cNvSpPr/>
      </dsp:nvSpPr>
      <dsp:spPr>
        <a:xfrm>
          <a:off x="1083946" y="112086"/>
          <a:ext cx="1232317"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Creative</a:t>
          </a:r>
        </a:p>
      </dsp:txBody>
      <dsp:txXfrm>
        <a:off x="1083946" y="112086"/>
        <a:ext cx="1232317" cy="874077"/>
      </dsp:txXfrm>
    </dsp:sp>
    <dsp:sp modelId="{C314FF21-C758-426C-B530-DEBDBA0FE393}">
      <dsp:nvSpPr>
        <dsp:cNvPr id="0" name=""/>
        <dsp:cNvSpPr/>
      </dsp:nvSpPr>
      <dsp:spPr>
        <a:xfrm>
          <a:off x="280632" y="187234"/>
          <a:ext cx="4528984" cy="4528984"/>
        </a:xfrm>
        <a:prstGeom prst="circularArrow">
          <a:avLst>
            <a:gd name="adj1" fmla="val 3763"/>
            <a:gd name="adj2" fmla="val 234818"/>
            <a:gd name="adj3" fmla="val 16640682"/>
            <a:gd name="adj4" fmla="val 15750672"/>
            <a:gd name="adj5" fmla="val 4391"/>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34707-39B9-4C56-A59C-D3925404AEF8}"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AE6CC-1993-4612-927A-C2DD8845DF99}" type="slidenum">
              <a:rPr lang="en-US" smtClean="0"/>
              <a:t>‹#›</a:t>
            </a:fld>
            <a:endParaRPr lang="en-US"/>
          </a:p>
        </p:txBody>
      </p:sp>
    </p:spTree>
    <p:extLst>
      <p:ext uri="{BB962C8B-B14F-4D97-AF65-F5344CB8AC3E}">
        <p14:creationId xmlns:p14="http://schemas.microsoft.com/office/powerpoint/2010/main" val="206456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rievingstudents.org/module-section/secondary-cumulative-loss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rievingstudents.org/module-section/talking-with-childr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rievingstudents.org/module-section/talking-with-childr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rievingstudents.org/module-section/talking-with-childr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rievingstudents.org/module-section/what-not-to-sa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rievingstudents.org/module-section/concepts-of-death/"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rievingstudents.org/module-section/cultural-sensitiv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rievingstudents.org/module-section/grief-trigger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rievingstudents.org/module-section/grief-trigger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grievingstudents.org/module-section/connecting-with-famili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rievingstudents.org/module-section/peer-suppor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rievingstudents.org/module-section/social-medi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grievingstudents.org/module-section/professional-preparatio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grievingstudents.org/module-section/professional-self-car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grievingstudents.org/resources/additional-resource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rievingstudents.org/module-section/other-reactio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rievingstudents.org/module-section/guilt-sham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rievingstudents.org/module-section/guilt-sha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rievingstudents.org/module-section/impact-on-learn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rievingstudents.org/module-section/impact-on-learn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Version August 2019</a:t>
            </a:r>
          </a:p>
          <a:p>
            <a:endParaRPr lang="en-US" baseline="0" dirty="0" smtClean="0"/>
          </a:p>
          <a:p>
            <a:r>
              <a:rPr lang="en-US" baseline="0" dirty="0" smtClean="0"/>
              <a:t>This </a:t>
            </a:r>
            <a:r>
              <a:rPr lang="en-US" baseline="0" dirty="0"/>
              <a:t>“Supporting Grieving Students in Schools” training was divided into three sections or modules so that this education program can be taught in three separate presentations. </a:t>
            </a:r>
          </a:p>
          <a:p>
            <a:endParaRPr lang="en-US" baseline="0" dirty="0"/>
          </a:p>
          <a:p>
            <a:r>
              <a:rPr lang="en-US" baseline="0" dirty="0"/>
              <a:t>The first module will help school staff understand the experience of the grieving student and includes information about how children understand death and express their grief. </a:t>
            </a:r>
          </a:p>
          <a:p>
            <a:endParaRPr lang="en-US" baseline="0" dirty="0"/>
          </a:p>
          <a:p>
            <a:r>
              <a:rPr lang="en-US" baseline="0" dirty="0"/>
              <a:t>The second module presents practical suggestions about how school staff can initiate the conversation and offer support to the grieving student. </a:t>
            </a:r>
          </a:p>
          <a:p>
            <a:endParaRPr lang="en-US" baseline="0" dirty="0"/>
          </a:p>
          <a:p>
            <a:r>
              <a:rPr lang="en-US" baseline="0" dirty="0"/>
              <a:t>The third module presents practical guidance about how to coordinate resources and manage special issues while you support the grieving child. </a:t>
            </a:r>
          </a:p>
          <a:p>
            <a:endParaRPr lang="en-US" baseline="0" dirty="0"/>
          </a:p>
          <a:p>
            <a:r>
              <a:rPr lang="en-US" baseline="0" dirty="0"/>
              <a:t>At the bottom of some of the notes, three stars (</a:t>
            </a:r>
            <a:r>
              <a:rPr lang="en-US" b="1" baseline="0" dirty="0"/>
              <a:t>***</a:t>
            </a:r>
            <a:r>
              <a:rPr lang="en-US" baseline="0" dirty="0"/>
              <a:t>) will alert you about a location on the </a:t>
            </a:r>
            <a:r>
              <a:rPr lang="en-US" b="1" baseline="0" dirty="0"/>
              <a:t>www.grievingstudents.org </a:t>
            </a:r>
            <a:r>
              <a:rPr lang="en-US" baseline="0" dirty="0"/>
              <a:t>website where you can find video presentations and testimonies about the topic being presented</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72951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types of losses that may occur after a death. The </a:t>
            </a:r>
            <a:r>
              <a:rPr lang="en-US" b="1" dirty="0"/>
              <a:t>primary</a:t>
            </a:r>
            <a:r>
              <a:rPr lang="en-US" dirty="0"/>
              <a:t> </a:t>
            </a:r>
            <a:r>
              <a:rPr lang="en-US" b="1" dirty="0"/>
              <a:t>loss</a:t>
            </a:r>
            <a:r>
              <a:rPr lang="en-US" baseline="0" dirty="0"/>
              <a:t> may be the </a:t>
            </a:r>
            <a:r>
              <a:rPr lang="en-US" dirty="0"/>
              <a:t>death of a family member,</a:t>
            </a:r>
            <a:r>
              <a:rPr lang="en-US" baseline="0" dirty="0"/>
              <a:t> </a:t>
            </a:r>
            <a:r>
              <a:rPr lang="en-US" dirty="0"/>
              <a:t>close friend or other loved one. </a:t>
            </a:r>
          </a:p>
          <a:p>
            <a:endParaRPr lang="en-US" dirty="0"/>
          </a:p>
          <a:p>
            <a:r>
              <a:rPr lang="en-US" dirty="0"/>
              <a:t>When a close family member dies, children may also experience a range of </a:t>
            </a:r>
            <a:r>
              <a:rPr lang="en-US" b="1" dirty="0"/>
              <a:t>secondary losses </a:t>
            </a:r>
            <a:r>
              <a:rPr lang="en-US" dirty="0"/>
              <a:t>that contribute to the difficulty of adjusting to the death. Such</a:t>
            </a:r>
            <a:r>
              <a:rPr lang="en-US" baseline="0" dirty="0"/>
              <a:t> </a:t>
            </a:r>
            <a:r>
              <a:rPr lang="en-US" dirty="0"/>
              <a:t>things as changes in relationships, schools, family finances, and lifestyle may be secondary losses. Grieving children mourn not only the loss of the person who died, but also these associated losses.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Cumulative</a:t>
            </a:r>
            <a:r>
              <a:rPr lang="en-US" b="1" baseline="0" dirty="0"/>
              <a:t> loss </a:t>
            </a:r>
            <a:r>
              <a:rPr lang="en-US" baseline="0" dirty="0"/>
              <a:t>results from a number of successive losses experienced by a child over time.  The child often does not have the opportunity to fully process the impact of primary or secondary losses since other additional losses also occupy their attention.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 Secondary &amp; Cumulative Losses</a:t>
            </a:r>
          </a:p>
          <a:p>
            <a:endParaRPr lang="en-US" b="1" dirty="0"/>
          </a:p>
          <a:p>
            <a:r>
              <a:rPr lang="en-US" dirty="0" smtClean="0">
                <a:hlinkClick r:id="rId3"/>
              </a:rPr>
              <a:t>https://grievingstudents.org/module-section/secondary-cumulative-losses/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7638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a:t>Grief proceeds on its own terms. There is no set time frame. There are no firm stages. The second year after a death can seem even more challenging than the first. However, this is a point where the support and concern available immediately after a death has diminished greatly—sometimes it has virtually disappeared. In many ways, children never get over a significant loss.  </a:t>
            </a:r>
          </a:p>
          <a:p>
            <a:pPr marL="171450" indent="-171450">
              <a:buFont typeface="Arial" panose="020B0604020202020204" pitchFamily="34" charset="0"/>
              <a:buChar char="•"/>
            </a:pPr>
            <a:r>
              <a:rPr lang="en-US" u="none" dirty="0"/>
              <a:t>As children grow and develop, even normative transitions and changes in their lives will remind them of the loss. A boy whose father died while he was in elementary school may miss him acutely when he enters puberty or transitions to college, at college graduation, when he is married, and when he has children or grandchildren.</a:t>
            </a:r>
          </a:p>
          <a:p>
            <a:pPr marL="171450" indent="-171450">
              <a:buFont typeface="Arial" panose="020B0604020202020204" pitchFamily="34" charset="0"/>
              <a:buChar char="•"/>
            </a:pPr>
            <a:r>
              <a:rPr lang="en-US" sz="1200" u="none" dirty="0"/>
              <a:t>As children develop, they become more capable of understanding and adjusting to their loss. </a:t>
            </a:r>
            <a:r>
              <a:rPr lang="en-US" u="none" dirty="0"/>
              <a:t>The work of grieving becomes less difficult and requires less energy. It begins as a full-time job, but becomes more of a part-time effort that allows other meaningful work and experiences to occur. Grieving lasts a lifetime, but does not need to consume a life.</a:t>
            </a:r>
          </a:p>
          <a:p>
            <a:pPr marL="171450" indent="-171450">
              <a:buFont typeface="Arial" panose="020B0604020202020204" pitchFamily="34" charset="0"/>
              <a:buChar char="•"/>
            </a:pPr>
            <a:r>
              <a:rPr lang="en-US" u="none" dirty="0"/>
              <a:t>Children experience grief differently over time, and often revisit deep feelings at special events and times of transition. It can be helpful when teachers make a special effort to connect</a:t>
            </a:r>
            <a:r>
              <a:rPr lang="en-US" u="none" baseline="0" dirty="0"/>
              <a:t> with </a:t>
            </a:r>
            <a:r>
              <a:rPr lang="en-US" u="none" dirty="0"/>
              <a:t>students at such moments. These may include: holidays,</a:t>
            </a:r>
            <a:r>
              <a:rPr lang="en-US" u="none" baseline="0" dirty="0"/>
              <a:t> b</a:t>
            </a:r>
            <a:r>
              <a:rPr lang="en-US" u="none" dirty="0"/>
              <a:t>irthdays,</a:t>
            </a:r>
            <a:r>
              <a:rPr lang="en-US" u="none" baseline="0" dirty="0"/>
              <a:t> m</a:t>
            </a:r>
            <a:r>
              <a:rPr lang="en-US" u="none" dirty="0"/>
              <a:t>oves to a new grade or school </a:t>
            </a:r>
            <a:r>
              <a:rPr lang="en-US" u="none" baseline="0" dirty="0"/>
              <a:t>and a</a:t>
            </a:r>
            <a:r>
              <a:rPr lang="en-US" u="none" dirty="0"/>
              <a:t>wards and other recognition.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98353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Children often feel reluctant</a:t>
            </a:r>
            <a:r>
              <a:rPr lang="en-US" baseline="0" dirty="0"/>
              <a:t> to talk about grief. </a:t>
            </a:r>
            <a:r>
              <a:rPr lang="en-US" i="0" u="none" baseline="0" dirty="0"/>
              <a:t> </a:t>
            </a:r>
            <a:r>
              <a:rPr lang="en-US" baseline="0" dirty="0"/>
              <a:t>There are some barriers that may prevent children from talking about their loss.</a:t>
            </a:r>
          </a:p>
          <a:p>
            <a:endParaRPr lang="en-US" baseline="0" dirty="0"/>
          </a:p>
          <a:p>
            <a:r>
              <a:rPr lang="en-US" sz="1200" dirty="0"/>
              <a:t>Children may… </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Conclude they have done something wrong by talking about death and avoid raising the subject again. </a:t>
            </a:r>
            <a:r>
              <a:rPr lang="en-US" i="0" u="none" dirty="0"/>
              <a:t>Children learn from an early age that conversations about death make people uncomfortable. If they ask questions, people may look away or not continue the conversation. If they speak to grieving family members after a death, adults may cry or show distress. </a:t>
            </a:r>
            <a:endParaRPr lang="en-US" sz="1200" dirty="0"/>
          </a:p>
          <a:p>
            <a:pPr marL="457200" indent="-457200">
              <a:buFont typeface="Arial" panose="020B0604020202020204" pitchFamily="34" charset="0"/>
              <a:buChar char="•"/>
            </a:pPr>
            <a:r>
              <a:rPr lang="en-US" sz="1200" dirty="0"/>
              <a:t>Hold in their feelings as a way to support their family </a:t>
            </a:r>
          </a:p>
          <a:p>
            <a:pPr marL="457200" indent="-457200">
              <a:buFont typeface="Arial" panose="020B0604020202020204" pitchFamily="34" charset="0"/>
              <a:buChar char="•"/>
            </a:pPr>
            <a:r>
              <a:rPr lang="en-US" sz="1200" dirty="0"/>
              <a:t>Try to look fine and reassure family they are okay when they really need support</a:t>
            </a:r>
          </a:p>
          <a:p>
            <a:pPr marL="457200" indent="-457200">
              <a:buFont typeface="Arial" panose="020B0604020202020204" pitchFamily="34" charset="0"/>
              <a:buChar char="•"/>
            </a:pPr>
            <a:r>
              <a:rPr lang="en-US" sz="1200" dirty="0"/>
              <a:t>Not fully understand death and loss</a:t>
            </a:r>
          </a:p>
          <a:p>
            <a:pPr marL="457200" indent="-457200">
              <a:buFont typeface="Arial" panose="020B0604020202020204" pitchFamily="34" charset="0"/>
              <a:buChar char="•"/>
            </a:pPr>
            <a:r>
              <a:rPr lang="en-US" sz="1200" dirty="0"/>
              <a:t>Have problems expressing their complicated feelings </a:t>
            </a:r>
          </a:p>
          <a:p>
            <a:pPr marL="457200" indent="-457200">
              <a:buFont typeface="Arial" panose="020B0604020202020204" pitchFamily="34" charset="0"/>
              <a:buChar char="•"/>
            </a:pPr>
            <a:r>
              <a:rPr lang="en-US" sz="1200" dirty="0"/>
              <a:t>Feel overwhelmed by the experience and their strong feelings.</a:t>
            </a:r>
            <a:r>
              <a:rPr lang="en-US" sz="1200" baseline="0" dirty="0"/>
              <a:t> </a:t>
            </a:r>
            <a:r>
              <a:rPr lang="en-US" sz="1200" i="0" u="none" dirty="0"/>
              <a:t>They may worry that they will lose control, or feel ashamed of these deep emotions. They may have complicated feelings, such as guilt or shame.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r>
              <a:rPr lang="en-US" b="1" dirty="0"/>
              <a:t>***</a:t>
            </a:r>
            <a:r>
              <a:rPr lang="en-US" b="1" baseline="0" dirty="0"/>
              <a:t>  Why you should reach out to grieving students?   </a:t>
            </a:r>
          </a:p>
          <a:p>
            <a:endParaRPr lang="en-US" b="1" baseline="0" dirty="0"/>
          </a:p>
          <a:p>
            <a:r>
              <a:rPr lang="en-US" dirty="0" smtClean="0">
                <a:hlinkClick r:id="rId3"/>
              </a:rPr>
              <a:t>https://grievingstudents.org/module-section/talking-with-children/</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519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actions will increase children’s comfort, sense of safety, and ability to express themselves: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defRPr/>
            </a:pPr>
            <a:r>
              <a:rPr lang="en-US" u="none" dirty="0">
                <a:solidFill>
                  <a:srgbClr val="663300"/>
                </a:solidFill>
              </a:rPr>
              <a:t>Be present and authentic. </a:t>
            </a:r>
          </a:p>
          <a:p>
            <a:pPr marL="171450" indent="-171450">
              <a:buFont typeface="Arial" panose="020B0604020202020204" pitchFamily="34" charset="0"/>
              <a:buChar char="•"/>
              <a:defRPr/>
            </a:pPr>
            <a:r>
              <a:rPr lang="en-US" u="none" dirty="0">
                <a:solidFill>
                  <a:srgbClr val="663300"/>
                </a:solidFill>
              </a:rPr>
              <a:t>Listen more, talk less. Keep your own comments brief. Ask open-ended questions to help students discuss their experiences, thoughts, and feelings. </a:t>
            </a:r>
          </a:p>
          <a:p>
            <a:pPr marL="171450" indent="-171450">
              <a:buFont typeface="Arial" panose="020B0604020202020204" pitchFamily="34" charset="0"/>
              <a:buChar char="•"/>
              <a:defRPr/>
            </a:pPr>
            <a:r>
              <a:rPr lang="en-US" u="none" dirty="0">
                <a:solidFill>
                  <a:srgbClr val="663300"/>
                </a:solidFill>
              </a:rPr>
              <a:t>Avoid trying to “cheer up” students or their families. Grief is painful. Attempts to cheer people up or bring focus to the good things in their lives are likely to communicate that you don’t want to hear students or their families talk about their pain. </a:t>
            </a:r>
          </a:p>
          <a:p>
            <a:pPr marL="171450" indent="-171450">
              <a:buFont typeface="Arial" panose="020B0604020202020204" pitchFamily="34" charset="0"/>
              <a:buChar char="•"/>
              <a:defRPr/>
            </a:pPr>
            <a:r>
              <a:rPr lang="en-US" u="none" dirty="0">
                <a:solidFill>
                  <a:srgbClr val="663300"/>
                </a:solidFill>
              </a:rPr>
              <a:t>Accept expressions of emotion. Expressions of sadness, anger, selfishness, or confusion are common in grieving children. These are an important part of the process.   When children hear they should “toughen up” or “be strong for their families” they are less likely to fully express their feelings of grief. </a:t>
            </a:r>
          </a:p>
          <a:p>
            <a:pPr marL="171450" indent="-171450">
              <a:buFont typeface="Arial" panose="020B0604020202020204" pitchFamily="34" charset="0"/>
              <a:buChar char="•"/>
              <a:defRPr/>
            </a:pPr>
            <a:r>
              <a:rPr lang="en-US" u="none" dirty="0">
                <a:solidFill>
                  <a:srgbClr val="663300"/>
                </a:solidFill>
              </a:rPr>
              <a:t>Show empathy. Reflect back what you hear students say and the actions you observe. Use compassion. Avoid judgment.</a:t>
            </a:r>
          </a:p>
          <a:p>
            <a:pPr marL="171450" indent="-171450" algn="l">
              <a:buFont typeface="Arial" panose="020B0604020202020204" pitchFamily="34" charset="0"/>
              <a:buChar char="•"/>
              <a:defRPr/>
            </a:pPr>
            <a:r>
              <a:rPr lang="en-US" u="none" dirty="0">
                <a:solidFill>
                  <a:srgbClr val="663300"/>
                </a:solidFill>
              </a:rPr>
              <a:t>Don’t be afraid</a:t>
            </a:r>
            <a:r>
              <a:rPr lang="en-US" u="none" baseline="0" dirty="0">
                <a:solidFill>
                  <a:srgbClr val="663300"/>
                </a:solidFill>
              </a:rPr>
              <a:t> to show emotions. Students usually appreciate concerned adults showing they are touched by their loss and/or how the student is feeling, such as by the adult appearing sad or becoming tearful for a moment.</a:t>
            </a:r>
          </a:p>
          <a:p>
            <a:pPr marL="171450" indent="-171450" algn="l">
              <a:buFont typeface="Arial" panose="020B0604020202020204" pitchFamily="34" charset="0"/>
              <a:buChar char="•"/>
              <a:defRPr/>
            </a:pPr>
            <a:r>
              <a:rPr lang="en-US" u="none" dirty="0">
                <a:solidFill>
                  <a:srgbClr val="663300"/>
                </a:solidFill>
              </a:rPr>
              <a:t>Step in to stop harmful behaviors when safety is a concern</a:t>
            </a:r>
            <a:r>
              <a:rPr lang="en-US" u="none" dirty="0"/>
              <a:t>. </a:t>
            </a:r>
            <a:endParaRPr lang="en-US" b="1" u="none" dirty="0"/>
          </a:p>
          <a:p>
            <a:pPr marL="0" indent="0" algn="l">
              <a:buFont typeface="Arial" panose="020B0604020202020204" pitchFamily="34" charset="0"/>
              <a:buNone/>
              <a:defRPr/>
            </a:pPr>
            <a:endParaRPr lang="en-US" b="1" u="none" dirty="0"/>
          </a:p>
          <a:p>
            <a:pPr marL="0" indent="0" algn="l">
              <a:buFont typeface="Arial" panose="020B0604020202020204" pitchFamily="34" charset="0"/>
              <a:buNone/>
              <a:defRPr/>
            </a:pPr>
            <a:r>
              <a:rPr lang="en-US" b="1" u="none" dirty="0"/>
              <a:t>*** Talking With Children – Chapter 3. Navigating reluctance and communicating with empathy.  </a:t>
            </a:r>
          </a:p>
          <a:p>
            <a:pPr marL="0" indent="0" algn="l">
              <a:buFont typeface="Arial" panose="020B0604020202020204" pitchFamily="34" charset="0"/>
              <a:buNone/>
              <a:defRPr/>
            </a:pPr>
            <a:endParaRPr lang="en-US" b="1" u="none" dirty="0"/>
          </a:p>
          <a:p>
            <a:pPr marL="0" indent="0" algn="l">
              <a:buFont typeface="Arial" panose="020B0604020202020204" pitchFamily="34" charset="0"/>
              <a:buNone/>
              <a:defRPr/>
            </a:pPr>
            <a:r>
              <a:rPr lang="en-US" dirty="0" smtClean="0">
                <a:hlinkClick r:id="rId3"/>
              </a:rPr>
              <a:t>https://grievingstudents.org/module-section/talking-with-children/</a:t>
            </a:r>
            <a:endParaRPr lang="en-US" dirty="0" smtClean="0"/>
          </a:p>
          <a:p>
            <a:pPr marL="0" indent="0" algn="l">
              <a:buFont typeface="Arial" panose="020B0604020202020204" pitchFamily="34" charset="0"/>
              <a:buNone/>
              <a:defRPr/>
            </a:pPr>
            <a:endParaRPr lang="en-US" b="1" u="none" dirty="0"/>
          </a:p>
          <a:p>
            <a:pPr marL="0" indent="0" algn="l">
              <a:buFont typeface="Arial" panose="020B0604020202020204" pitchFamily="34" charset="0"/>
              <a:buNone/>
              <a:defRPr/>
            </a:pPr>
            <a:r>
              <a:rPr lang="en-US" u="none" dirty="0"/>
              <a:t>Teachers and other school staff can do a great deal to help a grieving student cope, without trying to provide counseling – simply offering support and understanding.  The following video clip illustrates how a supportive and empathic teacher helped one student after the death of his mother.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987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goal is to offer support in the areas most likely to present challenges to students after the death of a family member or friend. Teachers can take steps to: </a:t>
            </a:r>
          </a:p>
          <a:p>
            <a:endParaRPr lang="en-US" dirty="0"/>
          </a:p>
          <a:p>
            <a:pPr marL="228600" indent="-228600">
              <a:buFont typeface="Arial" panose="020B0604020202020204" pitchFamily="34" charset="0"/>
              <a:buChar char="•"/>
            </a:pPr>
            <a:r>
              <a:rPr lang="en-US" u="none" dirty="0"/>
              <a:t>Decrease the sense of isolation. When teachers talk about death in the classroom, both as part of regular coursework and in response to a recent event, all students learn more about how to give and receive support. </a:t>
            </a:r>
          </a:p>
          <a:p>
            <a:pPr marL="228600" indent="-228600">
              <a:buFont typeface="Arial" panose="020B0604020202020204" pitchFamily="34" charset="0"/>
              <a:buChar char="•"/>
            </a:pPr>
            <a:r>
              <a:rPr lang="en-US" u="none" dirty="0"/>
              <a:t>Increase academic function. It’s common for grieving children to have difficulty concentrating and have a drop in academic performance. Teachers who talk with children and make appropriate adjustments to their class work can help them stay on course academically. </a:t>
            </a:r>
          </a:p>
          <a:p>
            <a:pPr marL="228600" indent="-228600">
              <a:buFont typeface="Arial" panose="020B0604020202020204" pitchFamily="34" charset="0"/>
              <a:buChar char="•"/>
            </a:pPr>
            <a:r>
              <a:rPr lang="en-US" u="none" dirty="0"/>
              <a:t>Increase the likelihood children will talk with their families. When children experience support and understanding from teachers, they may find it easier to turn to other adults, including their family members, for support. </a:t>
            </a:r>
          </a:p>
          <a:p>
            <a:pPr marL="228600" indent="-228600">
              <a:buFont typeface="Arial" panose="020B0604020202020204" pitchFamily="34" charset="0"/>
              <a:buChar char="•"/>
            </a:pPr>
            <a:r>
              <a:rPr lang="en-US" u="none" dirty="0"/>
              <a:t>Increase the likelihood children will talk with and receive support from their peers. Through classroom discussions and one-on-one conversations, teachers can model understanding and give all students better opportunities to listen, understand, and express feelings among their peers. Students usually appreciate concerned adults showing</a:t>
            </a:r>
            <a:r>
              <a:rPr lang="en-US" u="none" baseline="0" dirty="0"/>
              <a:t> they are touched by the event and/or how the student is feeling, such as by the adult appearing sad or becoming tearful for a moment.</a:t>
            </a:r>
            <a:endParaRPr lang="en-US" u="none" dirty="0"/>
          </a:p>
          <a:p>
            <a:pPr marL="228600" indent="-228600">
              <a:buFont typeface="Arial" panose="020B0604020202020204" pitchFamily="34" charset="0"/>
              <a:buChar char="•"/>
            </a:pPr>
            <a:r>
              <a:rPr lang="en-US" u="none" dirty="0"/>
              <a:t>Identify problems in the family. During talks with teachers, students may reveal family issues, such as a parent struggling with depression. Teachers can help arrange appropriate referrals for the family. </a:t>
            </a:r>
          </a:p>
          <a:p>
            <a:pPr marL="228600" indent="-228600">
              <a:buFont typeface="Arial" panose="020B0604020202020204" pitchFamily="34" charset="0"/>
              <a:buChar char="•"/>
            </a:pPr>
            <a:r>
              <a:rPr lang="en-US" u="none" dirty="0"/>
              <a:t>Connect with students on something of immense importance. These are the kinds of lessons and conversations that can genuinely transform children’s lives.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224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students may still be reluctant to talk about the death. </a:t>
            </a:r>
            <a:r>
              <a:rPr lang="en-US" baseline="0" dirty="0"/>
              <a:t> </a:t>
            </a:r>
            <a:r>
              <a:rPr lang="en-US" dirty="0"/>
              <a:t>These steps can help get the conversation started: </a:t>
            </a:r>
          </a:p>
          <a:p>
            <a:pPr marL="228600" indent="-228600">
              <a:buFont typeface="Arial" panose="020B0604020202020204" pitchFamily="34" charset="0"/>
              <a:buChar char="•"/>
            </a:pPr>
            <a:r>
              <a:rPr lang="en-US" dirty="0"/>
              <a:t>Express concern. Let students know you’ve heard about their loss and are available to listen and offer support. </a:t>
            </a:r>
          </a:p>
          <a:p>
            <a:pPr marL="228600" indent="-228600">
              <a:buFont typeface="Arial" panose="020B0604020202020204" pitchFamily="34" charset="0"/>
              <a:buChar char="•"/>
            </a:pPr>
            <a:r>
              <a:rPr lang="en-US" dirty="0"/>
              <a:t>Be genuine. Children can tell when adults are authentic in their communications. For example, don’t tell a child you will miss her uncle if you did not know the man. Do tell the child you are sad she has experienced this loss. </a:t>
            </a:r>
          </a:p>
          <a:p>
            <a:pPr marL="228600" indent="-228600">
              <a:buFont typeface="Arial" panose="020B0604020202020204" pitchFamily="34" charset="0"/>
              <a:buChar char="•"/>
            </a:pPr>
            <a:r>
              <a:rPr lang="en-US" dirty="0"/>
              <a:t>Invite the conversation. Use simple, direct, open-ended questions. For example, ask, “How are you and your family doing?” </a:t>
            </a:r>
          </a:p>
          <a:p>
            <a:pPr marL="228600" indent="-228600">
              <a:buFont typeface="Arial" panose="020B0604020202020204" pitchFamily="34" charset="0"/>
              <a:buChar char="•"/>
            </a:pPr>
            <a:r>
              <a:rPr lang="en-US" dirty="0"/>
              <a:t>Listen and observe. Listen more and talk less. Share observations about students’ behavior or responses in a nonjudgmental manner. </a:t>
            </a:r>
          </a:p>
          <a:p>
            <a:pPr marL="228600" indent="-228600">
              <a:buFont typeface="Arial" panose="020B0604020202020204" pitchFamily="34" charset="0"/>
              <a:buChar char="•"/>
            </a:pPr>
            <a:r>
              <a:rPr lang="en-US" dirty="0"/>
              <a:t>Limit personal sharing. You can draw on personal experiences to help you better understand students, but do not need to share this with them. Keep the focus on the student. </a:t>
            </a:r>
          </a:p>
          <a:p>
            <a:pPr marL="228600" indent="-228600">
              <a:buFont typeface="Arial" panose="020B0604020202020204" pitchFamily="34" charset="0"/>
              <a:buChar char="•"/>
            </a:pPr>
            <a:r>
              <a:rPr lang="en-US" dirty="0"/>
              <a:t>Offer practical advice. For example, discuss ways to respond to questions from peers or adults about the death. </a:t>
            </a:r>
          </a:p>
          <a:p>
            <a:pPr marL="228600" indent="-228600">
              <a:buFont typeface="Arial" panose="020B0604020202020204" pitchFamily="34" charset="0"/>
              <a:buChar char="•"/>
            </a:pPr>
            <a:r>
              <a:rPr lang="en-US" dirty="0"/>
              <a:t>Offer reassurance. Without minimizing their concerns, let students know that over time they will be better able to cope with their distress, and that you will be there to help them. </a:t>
            </a:r>
          </a:p>
          <a:p>
            <a:pPr marL="228600" indent="-228600">
              <a:buFont typeface="Arial" panose="020B0604020202020204" pitchFamily="34" charset="0"/>
              <a:buChar char="•"/>
            </a:pPr>
            <a:r>
              <a:rPr lang="en-US" dirty="0"/>
              <a:t>Maintain contact. At first, children may not accept your invitation to talk or offers of support. Their questions will evolve over time. Remain accessible, concerned, and connected.</a:t>
            </a:r>
          </a:p>
          <a:p>
            <a:pPr marL="228600" indent="-228600">
              <a:buAutoNum type="arabicPeriod"/>
            </a:pPr>
            <a:endParaRPr lang="en-US" dirty="0"/>
          </a:p>
          <a:p>
            <a:pPr marL="0" indent="0">
              <a:buNone/>
            </a:pPr>
            <a:r>
              <a:rPr lang="en-US" b="1" dirty="0"/>
              <a:t>*** Talking With Children – Chapter 2.</a:t>
            </a:r>
            <a:r>
              <a:rPr lang="en-US" b="1" baseline="0" dirty="0"/>
              <a:t> Strategies for starting the conversation.  </a:t>
            </a:r>
          </a:p>
          <a:p>
            <a:pPr marL="0" indent="0">
              <a:buNone/>
            </a:pPr>
            <a:endParaRPr lang="en-US" b="1" baseline="0" dirty="0"/>
          </a:p>
          <a:p>
            <a:pPr marL="0" indent="0">
              <a:buNone/>
            </a:pPr>
            <a:r>
              <a:rPr lang="en-US" b="1" baseline="0" dirty="0"/>
              <a:t>*** Talking With Children – Chapter 4. Simulated encounters. Examples of four simulated encounters using actors which illustrate conversations between educators and students of different ages and demonstrate issues to consider when initiating conversations.</a:t>
            </a:r>
          </a:p>
          <a:p>
            <a:pPr marL="0" indent="0">
              <a:buNone/>
            </a:pPr>
            <a:endParaRPr lang="en-US" b="1" baseline="0" dirty="0"/>
          </a:p>
          <a:p>
            <a:pPr marL="0" indent="0">
              <a:buNone/>
            </a:pPr>
            <a:r>
              <a:rPr lang="en-US" dirty="0" smtClean="0">
                <a:hlinkClick r:id="rId3"/>
              </a:rPr>
              <a:t>https://grievingstudents.org/module-section/talking-with-children/</a:t>
            </a:r>
            <a:endParaRPr lang="en-US" b="1" baseline="0" dirty="0"/>
          </a:p>
          <a:p>
            <a:pPr marL="0" indent="0">
              <a:buNone/>
            </a:pPr>
            <a:endParaRPr lang="en-US" b="1" dirty="0"/>
          </a:p>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773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school professionals worry they may say the wrong thing to grieving students and make matters worse.</a:t>
            </a:r>
            <a:r>
              <a:rPr lang="en-US" baseline="0" dirty="0"/>
              <a:t> Remember, a student’s grief and pain are caused by the death, not by talking about it with a caring adult.</a:t>
            </a:r>
            <a:r>
              <a:rPr lang="en-US" dirty="0"/>
              <a:t> Understanding what not to say will help you be more confident and effective when you reach out to students. The suggestions can help you support grieving children.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“I know just what you’re going through.”  - You cannot know this. Everyone’s experience of grief is unique.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“Can you tell me more about what this has been like for you?”</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2.</a:t>
            </a:r>
            <a:r>
              <a:rPr lang="en-US" baseline="0" dirty="0"/>
              <a:t> </a:t>
            </a:r>
            <a:r>
              <a:rPr lang="en-US" dirty="0"/>
              <a:t>“You must be incredibly angry.”  - It is not helpful to tell people how they are feeling or ought to feel. It is better to ask. People in grief often feel many different things at different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 “Most people have strong feelings when something like this happens to them. What has this been like for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“This is hard. But it’s important to remember the good things in life, too.” - This kind of statement is likely to quiet down true expressions of grief. When people are grieving, it’s important they be allowed to experience and express whatever feelings, memories, or wishes they’re having.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“What kinds of memories do you have about the person who 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4. “At least he’s no longer in pain.”  -  Efforts to “focus on the good things” are more likely to minimize the student or family’s experience (see above). Any statement that begins with the words “at least” should probably be reconsidered.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“What sorts of things have you been thinking about since your loved one 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 What not to 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https://grievingstudents.org/module-section/what-not-to-say/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4703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5. “I lost both my parents when I was your age.”  - Avoid comparing your losses with those of students or their families. These types of statements may leave children feeling that their loss is not as profound or important.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“Tell me more about what this has been like for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6. “You’ll need to be strong now for your family. It’s important to get a grip on your feelings.” - Grieving children are often told they shouldn’t express their feelings. This holds children back from expressing their grief and learning to cope with these difficult feelings.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“How is your family doing? What kinds of concerns do you have about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7. “My dog died last week. I know how you must be feeling.” - It is not useful to compare losses. Keep the focus on grieving children and their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“I know how I’ve felt when someone I loved died, but I don’t really know how you’re feeling. Can you tell me something about what this has been like for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94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discussing a death, it’s useful to check children’s understanding of the Four Concepts About Death. These steps will be helpful:            </a:t>
            </a:r>
          </a:p>
          <a:p>
            <a:endParaRPr lang="en-US" dirty="0"/>
          </a:p>
          <a:p>
            <a:pPr marL="171450" indent="-171450">
              <a:buFont typeface="Arial" panose="020B0604020202020204" pitchFamily="34" charset="0"/>
              <a:buChar char="•"/>
            </a:pPr>
            <a:r>
              <a:rPr lang="en-US" dirty="0"/>
              <a:t>Start by asking children what they understand about death.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Give them simple, direct  and developmentally-appropriate explanations. Less direct terms may be confusing. For example, if children hear someone who died is in a state of eternal sleep, they may be afraid to go to sleep. Especially with younger children, it’s important to use the terms dead and died.</a:t>
            </a:r>
          </a:p>
          <a:p>
            <a:pPr marL="171450" indent="-171450">
              <a:buFont typeface="Arial" panose="020B0604020202020204" pitchFamily="34" charset="0"/>
              <a:buChar char="•"/>
            </a:pPr>
            <a:r>
              <a:rPr lang="en-US" dirty="0"/>
              <a:t>Ask them to explain back to you what they understand. </a:t>
            </a:r>
          </a:p>
          <a:p>
            <a:pPr marL="171450" indent="-171450">
              <a:buFont typeface="Arial" panose="020B0604020202020204" pitchFamily="34" charset="0"/>
              <a:buChar char="•"/>
            </a:pPr>
            <a:r>
              <a:rPr lang="en-US" dirty="0"/>
              <a:t>Correct any misunderstandings or misconceptions. These steps will help make any misunderstandings clear. </a:t>
            </a:r>
          </a:p>
          <a:p>
            <a:endParaRPr lang="en-US" b="1" dirty="0"/>
          </a:p>
          <a:p>
            <a:r>
              <a:rPr lang="en-US" b="1" dirty="0"/>
              <a:t>*** Concepts of Death</a:t>
            </a:r>
          </a:p>
          <a:p>
            <a:endParaRPr lang="en-US" b="1" dirty="0"/>
          </a:p>
          <a:p>
            <a:r>
              <a:rPr lang="en-US" dirty="0" smtClean="0">
                <a:hlinkClick r:id="rId3"/>
              </a:rPr>
              <a:t>https://grievingstudents.org/module-section/concepts-of-death/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533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understandable that school personnel may not be familiar with the rituals and expectations of every culture represented among their students.  The following suggestions will help you maintain</a:t>
            </a:r>
            <a:r>
              <a:rPr lang="en-US" baseline="0" dirty="0"/>
              <a:t> a sensitivity about grief in all cultures:</a:t>
            </a:r>
            <a:endParaRPr lang="en-US" dirty="0"/>
          </a:p>
          <a:p>
            <a:endParaRPr lang="en-US" dirty="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Although these are real differences, remember that the fundamental experience of grief is universal. Families from different cultures may follow specific traditions, rituals, and practices after a death. Rather than attempting to gain knowledge about every culture, teachers can aspire to achieve a general sensitivity to the unique needs of children and families coping with loss.</a:t>
            </a:r>
          </a:p>
          <a:p>
            <a:pPr marL="228600" indent="-228600">
              <a:buFont typeface="Arial" panose="020B0604020202020204" pitchFamily="34" charset="0"/>
              <a:buChar char="•"/>
            </a:pPr>
            <a:r>
              <a:rPr lang="en-US" dirty="0"/>
              <a:t>Ask questions. </a:t>
            </a:r>
          </a:p>
          <a:p>
            <a:pPr marL="228600" indent="-228600">
              <a:buFont typeface="Arial" panose="020B0604020202020204" pitchFamily="34" charset="0"/>
              <a:buChar char="•"/>
            </a:pPr>
            <a:r>
              <a:rPr lang="en-US" dirty="0"/>
              <a:t>Ask openly when you are unsure what would be most helpful for a family or individual. For example: “Can you tell me how your family and your culture recognize and cope with the death of a family member?, How does this fit with your own preferences at this time?”, “Can you help me understand how I can best be of help to you and your family?” </a:t>
            </a:r>
          </a:p>
          <a:p>
            <a:pPr marL="228600" indent="-228600">
              <a:buFont typeface="Arial" panose="020B0604020202020204" pitchFamily="34" charset="0"/>
              <a:buChar char="•"/>
            </a:pPr>
            <a:r>
              <a:rPr lang="en-US" dirty="0"/>
              <a:t>Watch out for assumptions. Even if you know about the common practices of a culture, this may not accurately predict how a family or individual from that culture will behave. Many people have been exposed to multiple cultures. Parents sometimes have different beliefs or practices from their children. Some families or individuals choose to follow practices of a different culture when these align better with their current beliefs or preferences. Assumptions may result in stereotypes that cloud our perceptions and make us miss opportunities to be helpful. </a:t>
            </a:r>
          </a:p>
          <a:p>
            <a:pPr marL="228600" indent="-228600">
              <a:buFont typeface="Arial" panose="020B0604020202020204" pitchFamily="34" charset="0"/>
              <a:buChar char="•"/>
            </a:pPr>
            <a:r>
              <a:rPr lang="en-US" dirty="0"/>
              <a:t>Be empathetic, thoughtful</a:t>
            </a:r>
            <a:r>
              <a:rPr lang="en-US" baseline="0" dirty="0"/>
              <a:t> &amp; </a:t>
            </a:r>
            <a:r>
              <a:rPr lang="en-US" dirty="0"/>
              <a:t>sensitive. Even if you don’t know about a particular culture’s practices concerning death and grief, you can approach the family with an open mind and heart. Be guided by their responses.  </a:t>
            </a:r>
          </a:p>
          <a:p>
            <a:pPr marL="228600" indent="-228600">
              <a:buAutoNum type="arabicPeriod"/>
            </a:pPr>
            <a:endParaRPr lang="en-US" b="1" dirty="0"/>
          </a:p>
          <a:p>
            <a:pPr marL="0" indent="0">
              <a:buNone/>
            </a:pPr>
            <a:r>
              <a:rPr lang="en-US" b="1" dirty="0"/>
              <a:t>*** Cultural Sensitivity</a:t>
            </a:r>
          </a:p>
          <a:p>
            <a:pPr marL="0" indent="0">
              <a:buNone/>
            </a:pPr>
            <a:endParaRPr lang="en-US" b="1" dirty="0"/>
          </a:p>
          <a:p>
            <a:pPr marL="0" indent="0">
              <a:buNone/>
            </a:pPr>
            <a:r>
              <a:rPr lang="en-US" dirty="0" smtClean="0">
                <a:hlinkClick r:id="rId3"/>
              </a:rPr>
              <a:t>https://grievingstudents.org/module-section/cultural-sensitivity/</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7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ea typeface="ＭＳ Ｐゴシック" panose="020B0600070205080204" pitchFamily="34" charset="-128"/>
              </a:rPr>
              <a:t>Unfortunately, loss is common in the lives of both younger children and adolescents, and this often includes the loss of someone very close. About 5% will face the death of a parent by age 16. Studies show that before they reach adulthood, almost all children will experience the death of an important person in their lives. For example, in a survey of students in two </a:t>
            </a:r>
            <a:r>
              <a:rPr lang="en-US" dirty="0" err="1">
                <a:ea typeface="ＭＳ Ｐゴシック" panose="020B0600070205080204" pitchFamily="34" charset="-128"/>
              </a:rPr>
              <a:t>midwestern</a:t>
            </a:r>
            <a:r>
              <a:rPr lang="en-US" dirty="0">
                <a:ea typeface="ＭＳ Ｐゴシック" panose="020B0600070205080204" pitchFamily="34" charset="-128"/>
              </a:rPr>
              <a:t> high schools, 90% reported the death of a family member, relative or someone they cared about; and 40% reported the death of a close friend their own age. </a:t>
            </a:r>
          </a:p>
          <a:p>
            <a:pPr eaLnBrk="1" hangingPunct="1">
              <a:spcBef>
                <a:spcPct val="0"/>
              </a:spcBef>
            </a:pPr>
            <a:r>
              <a:rPr lang="en-US" dirty="0">
                <a:ea typeface="ＭＳ Ｐゴシック" panose="020B0600070205080204" pitchFamily="34" charset="-128"/>
              </a:rPr>
              <a:t> 	</a:t>
            </a:r>
          </a:p>
          <a:p>
            <a:pPr eaLnBrk="1" hangingPunct="1">
              <a:spcBef>
                <a:spcPct val="0"/>
              </a:spcBef>
            </a:pPr>
            <a:r>
              <a:rPr lang="en-US" dirty="0">
                <a:ea typeface="ＭＳ Ｐゴシック" panose="020B0600070205080204" pitchFamily="34" charset="-128"/>
              </a:rPr>
              <a:t>It’s likely you work with grieving children every day, even if you don’t see any children who appear to be grieving.</a:t>
            </a:r>
          </a:p>
          <a:p>
            <a:pPr eaLnBrk="1" hangingPunct="1">
              <a:spcBef>
                <a:spcPct val="0"/>
              </a:spcBef>
            </a:pPr>
            <a:endParaRPr lang="en-US" dirty="0">
              <a:ea typeface="ＭＳ Ｐゴシック" panose="020B0600070205080204" pitchFamily="34" charset="-128"/>
            </a:endParaRPr>
          </a:p>
          <a:p>
            <a:pPr eaLnBrk="1" hangingPunct="1">
              <a:spcBef>
                <a:spcPct val="0"/>
              </a:spcBef>
            </a:pPr>
            <a:r>
              <a:rPr lang="en-US" dirty="0">
                <a:ea typeface="ＭＳ Ｐゴシック" panose="020B0600070205080204" pitchFamily="34" charset="-128"/>
              </a:rPr>
              <a:t>Even though loss is common, it can still have a profound effect on children, as demonstrated by the following brief video clip.</a:t>
            </a:r>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73103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0" dirty="0">
                <a:solidFill>
                  <a:srgbClr val="663300"/>
                </a:solidFill>
                <a:latin typeface="+mn-lt"/>
              </a:rPr>
              <a:t>Grief triggers are sudden unanticipated reminders of the person who died that may cause powerful emotional responses in grieving children, such as:</a:t>
            </a:r>
          </a:p>
          <a:p>
            <a:endParaRPr lang="en-US" b="1" dirty="0">
              <a:solidFill>
                <a:srgbClr val="663300"/>
              </a:solidFill>
              <a:latin typeface="+mn-lt"/>
            </a:endParaRPr>
          </a:p>
          <a:p>
            <a:r>
              <a:rPr lang="en-US" sz="1200" dirty="0"/>
              <a:t>• Hearing a song or seeing a TV show </a:t>
            </a:r>
            <a:r>
              <a:rPr lang="en-US" sz="1200" baseline="0" dirty="0"/>
              <a:t>that reminds the child about a missing family member</a:t>
            </a:r>
            <a:endParaRPr lang="en-US" sz="1200" dirty="0"/>
          </a:p>
          <a:p>
            <a:r>
              <a:rPr lang="en-US" sz="1200" dirty="0"/>
              <a:t>• Special occasions (e.g. holidays, birthdays, Mother’s or Father’s Day) </a:t>
            </a:r>
          </a:p>
          <a:p>
            <a:r>
              <a:rPr lang="en-US" sz="1200" dirty="0"/>
              <a:t>• Transitions such</a:t>
            </a:r>
            <a:r>
              <a:rPr lang="en-US" sz="1200" baseline="0" dirty="0"/>
              <a:t> as </a:t>
            </a:r>
            <a:r>
              <a:rPr lang="en-US" sz="1200" dirty="0"/>
              <a:t>graduation, starting at a new school,</a:t>
            </a:r>
            <a:r>
              <a:rPr lang="en-US" sz="1200" baseline="0" dirty="0"/>
              <a:t> or </a:t>
            </a:r>
            <a:r>
              <a:rPr lang="en-US" sz="1200" dirty="0"/>
              <a:t>moving,</a:t>
            </a:r>
            <a:r>
              <a:rPr lang="en-US" sz="1200" baseline="0" dirty="0"/>
              <a:t> when the presence of a friend or family member may be particularly missed</a:t>
            </a:r>
            <a:endParaRPr lang="en-US" sz="1200" dirty="0"/>
          </a:p>
          <a:p>
            <a:r>
              <a:rPr lang="en-US" sz="1200" dirty="0"/>
              <a:t>• Lost opportunities for special interactions with the person who died</a:t>
            </a:r>
            <a:r>
              <a:rPr lang="en-US" sz="1200" baseline="0" dirty="0"/>
              <a:t> such as school </a:t>
            </a:r>
            <a:r>
              <a:rPr lang="en-US" sz="1200" dirty="0"/>
              <a:t>performances, sports events, father-daughter dances </a:t>
            </a:r>
          </a:p>
          <a:p>
            <a:endParaRPr lang="en-US" sz="1200" dirty="0"/>
          </a:p>
          <a:p>
            <a:r>
              <a:rPr lang="en-US" sz="1200" dirty="0"/>
              <a:t>Grief triggers catch children off guard,</a:t>
            </a:r>
            <a:r>
              <a:rPr lang="en-US" sz="1200" baseline="0" dirty="0"/>
              <a:t> may make them feel out of control or embarrassed and temporarily interfere with their ability to concentrate and learn.</a:t>
            </a:r>
          </a:p>
          <a:p>
            <a:endParaRPr lang="en-US" sz="1200" b="1" baseline="0" dirty="0"/>
          </a:p>
          <a:p>
            <a:r>
              <a:rPr lang="en-US" sz="1200" b="1" dirty="0"/>
              <a:t>*** Grief Triggers</a:t>
            </a:r>
          </a:p>
          <a:p>
            <a:endParaRPr lang="en-US" sz="1200" b="1" dirty="0"/>
          </a:p>
          <a:p>
            <a:r>
              <a:rPr lang="en-US" dirty="0" smtClean="0">
                <a:hlinkClick r:id="rId3"/>
              </a:rPr>
              <a:t>https://grievingstudents.org/module-section/grief-triggers/</a:t>
            </a:r>
            <a:endParaRPr lang="en-US" dirty="0" smtClean="0"/>
          </a:p>
          <a:p>
            <a:endParaRPr lang="en-US" sz="1200" b="1" dirty="0"/>
          </a:p>
          <a:p>
            <a:r>
              <a:rPr lang="en-US" sz="1200" b="0" dirty="0"/>
              <a:t>The following video clip illustrates the impact of grief triggers.</a:t>
            </a:r>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08179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Grief Triggers are most common in the first few months after the death, but may happen at any time. School professionals can prepare students with information about grief triggers, proactively establish a safety plan with grieving students, and approach potentially difficult classroom lessons or activities with increased awareness. This creates a more supportive classroom environment that is appreciated by all students.</a:t>
            </a:r>
          </a:p>
          <a:p>
            <a:endParaRPr lang="en-US" dirty="0"/>
          </a:p>
          <a:p>
            <a:r>
              <a:rPr lang="en-US" dirty="0"/>
              <a:t>Support from teachers and schools can help students move through these experiences in a positive and productive way. Ideally, there will be a chance to explain proactively to grieving children that it is fairly common for such triggers to occur. Reassure them that, while intense, the immediate distress will pass. School professionals can work with a child to develop a plan for grief triggers. </a:t>
            </a:r>
          </a:p>
          <a:p>
            <a:endParaRPr lang="en-US" dirty="0"/>
          </a:p>
          <a:p>
            <a:r>
              <a:rPr lang="en-US" dirty="0"/>
              <a:t>Options include: </a:t>
            </a:r>
            <a:endParaRPr lang="en-US" u="none" dirty="0"/>
          </a:p>
          <a:p>
            <a:r>
              <a:rPr lang="en-US" u="none" dirty="0"/>
              <a:t>• Identify a safe space or location where the student can go. This might be the library, a study hall, a nearby classroom, or the office of the school counselor, school nurse, school psychologist, or school social worker. </a:t>
            </a:r>
          </a:p>
          <a:p>
            <a:r>
              <a:rPr lang="en-US" u="none" dirty="0"/>
              <a:t>• Provide the child with the name of an adult he or she can see when feeling upset or wishing to talk. </a:t>
            </a:r>
          </a:p>
          <a:p>
            <a:r>
              <a:rPr lang="en-US" u="none" dirty="0"/>
              <a:t>• Set up procedures that allow the student to obtain support, such as a signal or statement that doesn’t draw attention but does allow the student to leave the classroom. It’s difficult for children to ask for help and expose their vulnerabilities in front of peers when they are already feeling overwhelmed. </a:t>
            </a:r>
          </a:p>
          <a:p>
            <a:r>
              <a:rPr lang="en-US" u="none" dirty="0"/>
              <a:t>• Allow the child to call a parent or family member.</a:t>
            </a:r>
          </a:p>
          <a:p>
            <a:r>
              <a:rPr lang="en-US" u="none" dirty="0"/>
              <a:t>• Give permission and encouragement for the child to speak with other school</a:t>
            </a:r>
            <a:r>
              <a:rPr lang="en-US" u="none" baseline="0" dirty="0"/>
              <a:t> staff including the </a:t>
            </a:r>
            <a:r>
              <a:rPr lang="en-US" u="none" dirty="0"/>
              <a:t>school counselor, school nurse, school psychologist, or school social worker. </a:t>
            </a:r>
          </a:p>
          <a:p>
            <a:r>
              <a:rPr lang="en-US" u="none" dirty="0"/>
              <a:t>• Offer private time to talk over feelings, questions, or other concerns. </a:t>
            </a:r>
          </a:p>
          <a:p>
            <a:endParaRPr lang="en-US" u="none" dirty="0"/>
          </a:p>
          <a:p>
            <a:r>
              <a:rPr lang="en-US" u="none" dirty="0"/>
              <a:t>When children know there is a plan in place to deal with grief triggers, they feel less trapped when they occur. If children know they can leave without drawing attention to themselves, they become less anxious. Their distress passes more quickly, and they rarely need to leave the classroom. They are more likely to remain in class and be available for learning.</a:t>
            </a:r>
          </a:p>
          <a:p>
            <a:endParaRPr lang="en-US" b="1" u="none" dirty="0"/>
          </a:p>
          <a:p>
            <a:endParaRPr lang="en-US" b="1" u="none" dirty="0"/>
          </a:p>
          <a:p>
            <a:r>
              <a:rPr lang="en-US" b="1" u="none" dirty="0"/>
              <a:t>*** Grief Triggers</a:t>
            </a:r>
          </a:p>
          <a:p>
            <a:endParaRPr lang="en-US" b="1" u="none" dirty="0"/>
          </a:p>
          <a:p>
            <a:r>
              <a:rPr lang="en-US" dirty="0" smtClean="0">
                <a:hlinkClick r:id="rId3"/>
              </a:rPr>
              <a:t>https://grievingstudents.org/module-section/grief-triggers/</a:t>
            </a:r>
            <a:endParaRPr lang="en-US" u="none" dirty="0"/>
          </a:p>
          <a:p>
            <a:endParaRPr lang="en-US"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956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possible, it’s helpful to anticipate and minimize grief triggers. Here are some steps that will help: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 Expect that triggers may occur around holidays, Mother’s Day and Father’s Day, the child’s birthday, the birthday of the deceased, or the anniversary of the person’s death. Children and their families may be able to suggest dates that may be difficult.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 Introduce class activities in a way that acknowledges absences and offers alternatives. Example: “For this Father’s Day activity, I’d like you to focus on your father or another important male adult in your life— someone who cares for you and has provided support. If your father is not living, or he does not live with you, you can still complete this activity with him in mind if you wish.”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 Make an effort to reach out to grieving students at school events where the absence of a loved one may be especially noticeable (e.g. performances, sporting events, science fairs).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 Introduce subjects such as serious illness, accidental death, war, or violence with sensitivity. Recognize that students in your class may have lost a family member or close friend in one of these ways.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5669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and other school staff play a vital role when they reach out proactively to make contact with students’ families after a death. They can provide information, find out how students are doing, offer advice and assistance, and partner with families to provide support over time.</a:t>
            </a:r>
          </a:p>
          <a:p>
            <a:endParaRPr lang="en-US" dirty="0"/>
          </a:p>
          <a:p>
            <a:r>
              <a:rPr lang="en-US" dirty="0"/>
              <a:t>Goals for Communication With Families:</a:t>
            </a:r>
          </a:p>
          <a:p>
            <a:endParaRPr lang="en-US" dirty="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Express condolences on behalf of the school community. Recognize that some families will decline offers to meet, speak, or receive assistance —especially at first. Re-extend the invitation occasionally and keep the door open, should the family become ready at a later time.</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Determine what information they wish shared with students and staff. Grieving families may need guidance about how important it is to share information about a death. Clear information can help prevent the spread of rumors and misinformation.  </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Check-in with the family about your efforts to support the child and ask for assistance in identifying what the child knows or does not know about the death </a:t>
            </a:r>
          </a:p>
          <a:p>
            <a:pPr marL="228600" indent="-228600">
              <a:buFont typeface="Arial" panose="020B0604020202020204" pitchFamily="34" charset="0"/>
              <a:buChar char="•"/>
            </a:pPr>
            <a:r>
              <a:rPr lang="en-US" u="none" dirty="0"/>
              <a:t>Let the family know the professional resources of the school are available. It is appropriate for schools to initiate contact with students’ families after a death occurs. Parents may be overwhelmed by events and may not think of their children’s school as a resource for information, guidance, and support. </a:t>
            </a:r>
          </a:p>
          <a:p>
            <a:pPr marL="228600" indent="-228600">
              <a:buFont typeface="Arial" panose="020B0604020202020204" pitchFamily="34" charset="0"/>
              <a:buChar char="•"/>
            </a:pPr>
            <a:r>
              <a:rPr lang="en-US" u="none" dirty="0"/>
              <a:t>Offer advice on how to support grieving children. Parents may appreciate guidance on what to say to their children about the death. School personnel are often involved early enough to provide advice on funeral attendance. </a:t>
            </a:r>
          </a:p>
          <a:p>
            <a:pPr marL="228600" indent="-228600">
              <a:buFont typeface="Arial" panose="020B0604020202020204" pitchFamily="34" charset="0"/>
              <a:buChar char="•"/>
            </a:pPr>
            <a:r>
              <a:rPr lang="en-US" u="none" dirty="0"/>
              <a:t>Remind parents of their critical role in supporting their children at this time. Let parents know their children may be worried about them, and are looking to them for guidance on how to cope. You may be able to equip the family with needed information and advice that allows them to better fulfill this role. </a:t>
            </a:r>
          </a:p>
          <a:p>
            <a:pPr marL="228600" indent="-228600">
              <a:buAutoNum type="arabicPeriod"/>
            </a:pPr>
            <a:endParaRPr lang="en-US" b="1" u="none" dirty="0"/>
          </a:p>
          <a:p>
            <a:pPr marL="0" indent="0">
              <a:buNone/>
            </a:pPr>
            <a:r>
              <a:rPr lang="en-US" b="1" u="none" dirty="0"/>
              <a:t>*** Connecting With Families</a:t>
            </a:r>
          </a:p>
          <a:p>
            <a:pPr marL="0" indent="0">
              <a:buNone/>
            </a:pPr>
            <a:endParaRPr lang="en-US" b="1" u="none" dirty="0"/>
          </a:p>
          <a:p>
            <a:pPr marL="0" indent="0">
              <a:buNone/>
            </a:pPr>
            <a:r>
              <a:rPr lang="en-US" dirty="0" smtClean="0">
                <a:hlinkClick r:id="rId3"/>
              </a:rPr>
              <a:t>https://grievingstudents.org/module-section/connecting-with-families/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2422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a:t>Assist with transition of the student back to school. Help the family plan a timely return to school. Help prepare the student, their classmates (as appropriate), and school personnel for the student’s return. </a:t>
            </a:r>
          </a:p>
          <a:p>
            <a:pPr marL="171450" indent="-171450">
              <a:buFont typeface="Arial" panose="020B0604020202020204" pitchFamily="34" charset="0"/>
              <a:buChar char="•"/>
            </a:pPr>
            <a:r>
              <a:rPr lang="en-US" u="none" dirty="0"/>
              <a:t>Seek feedback from parents about their children. How are the children coping? What strategies do parents think will be helpful for school personnel in providing support over time? Parents can provide useful insights about what is, and is not, likely to work. </a:t>
            </a:r>
          </a:p>
          <a:p>
            <a:pPr marL="171450" indent="-171450">
              <a:buFont typeface="Arial" panose="020B0604020202020204" pitchFamily="34" charset="0"/>
              <a:buChar char="•"/>
            </a:pPr>
            <a:r>
              <a:rPr lang="en-US" u="none" dirty="0"/>
              <a:t>Offer information about community resources that may be of help to everyone in the family, </a:t>
            </a:r>
            <a:r>
              <a:rPr lang="en-US" u="none" baseline="0" dirty="0"/>
              <a:t>such as </a:t>
            </a:r>
            <a:r>
              <a:rPr lang="en-US" u="none" dirty="0"/>
              <a:t>mental health professionals</a:t>
            </a:r>
            <a:r>
              <a:rPr lang="en-US" u="none" baseline="0" dirty="0"/>
              <a:t> and </a:t>
            </a:r>
            <a:r>
              <a:rPr lang="en-US" u="none" dirty="0"/>
              <a:t>bereavement support groups. Suggest the family check with their pediatrician or other health-care provider for guidance and referrals. Help them think through other supports in their extended families and communities. </a:t>
            </a:r>
          </a:p>
          <a:p>
            <a:pPr marL="171450" indent="-171450">
              <a:buFont typeface="Arial" panose="020B0604020202020204" pitchFamily="34" charset="0"/>
              <a:buChar char="•"/>
            </a:pPr>
            <a:r>
              <a:rPr lang="en-US" u="none" dirty="0"/>
              <a:t>Identify and anticipate potential challenges. Families may need practical support (e.g.</a:t>
            </a:r>
            <a:r>
              <a:rPr lang="en-US" u="none" baseline="0" dirty="0"/>
              <a:t> </a:t>
            </a:r>
            <a:r>
              <a:rPr lang="en-US" u="none" dirty="0"/>
              <a:t>transportation, childcare). Schools can sometimes identify resources to address practical needs. Parents can often identify potential trigger situations for their children (e.g. significant dates, upcoming transitions). </a:t>
            </a:r>
          </a:p>
          <a:p>
            <a:pPr marL="171450" indent="-171450">
              <a:buFont typeface="Arial" panose="020B0604020202020204" pitchFamily="34" charset="0"/>
              <a:buChar char="•"/>
            </a:pPr>
            <a:r>
              <a:rPr lang="en-US" u="none" dirty="0"/>
              <a:t>Partner with families to support children over time. Let parents know they are helping the teacher and school better support their children—academically and emotionally—by providing useful information and valuable insight. </a:t>
            </a:r>
          </a:p>
          <a:p>
            <a:pPr marL="171450" indent="-171450">
              <a:buFont typeface="Arial" panose="020B0604020202020204" pitchFamily="34" charset="0"/>
              <a:buChar char="•"/>
            </a:pPr>
            <a:r>
              <a:rPr lang="en-US" u="none" dirty="0"/>
              <a:t>Provide appropriate reassurance and positive feedback. Identify ways students and families are already coping effectively. Families may feel both overwhelmed and unfamiliar with grief. They may not recognize the ways they are coping well because the children are still upset.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9643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Children who are uninformed or unprepared may unintentionally isolate or tease a classmate after a death. This can worsen the isolation grieving students already feel. But children naturally want to help their friends. Teachers can equip their students with the skills to support a peer. This can make a profound difference for a grieving student.  </a:t>
            </a:r>
          </a:p>
          <a:p>
            <a:endParaRPr lang="en-US" i="0" u="none" dirty="0"/>
          </a:p>
          <a:p>
            <a:r>
              <a:rPr lang="en-US" i="0" u="none" dirty="0"/>
              <a:t>When teachers take the following steps, students are more likely to provide effective support to a grieving peer:</a:t>
            </a:r>
          </a:p>
          <a:p>
            <a:r>
              <a:rPr lang="en-US" i="0" u="none" dirty="0"/>
              <a:t> </a:t>
            </a:r>
          </a:p>
          <a:p>
            <a:pPr marL="171450" indent="-171450">
              <a:buFont typeface="Arial" panose="020B0604020202020204" pitchFamily="34" charset="0"/>
              <a:buChar char="•"/>
            </a:pPr>
            <a:r>
              <a:rPr lang="en-US" i="0" u="none" dirty="0"/>
              <a:t>Provide information. Help students understand, at a very basic level, what has happened. They will be less likely to burden a grieving peer in the immediate aftermath of a death with repetitive questions. </a:t>
            </a:r>
          </a:p>
          <a:p>
            <a:pPr marL="171450" indent="-171450">
              <a:buFont typeface="Arial" panose="020B0604020202020204" pitchFamily="34" charset="0"/>
              <a:buChar char="•"/>
            </a:pPr>
            <a:r>
              <a:rPr lang="en-US" i="0" u="none" dirty="0"/>
              <a:t>Give students an opportunity to ask questions. Students are likely to have questions about what death is and the effect it has on children and their families. They will want to know how to be helpful to someone who is grieving. Teachers can often discuss this information with a class before the grieving student returns to school. This helps everyone feel more prepared.                                                   </a:t>
            </a:r>
          </a:p>
          <a:p>
            <a:pPr marL="171450" indent="-171450">
              <a:buFont typeface="Arial" panose="020B0604020202020204" pitchFamily="34" charset="0"/>
              <a:buChar char="•"/>
            </a:pPr>
            <a:r>
              <a:rPr lang="en-US" i="0" u="none" dirty="0"/>
              <a:t>Provide a safe environment for students to share thoughts and feelings. Invite students to talk about their own losses or the fears they may have about someone in their own life dying.                                                                                                                                                    </a:t>
            </a:r>
          </a:p>
          <a:p>
            <a:pPr marL="171450" indent="-171450">
              <a:buFont typeface="Arial" panose="020B0604020202020204" pitchFamily="34" charset="0"/>
              <a:buChar char="•"/>
            </a:pPr>
            <a:r>
              <a:rPr lang="en-US" i="0" u="none" dirty="0"/>
              <a:t>Offer concrete advice and practical suggestions. For example, talk about ways to start a conversation with someone who is grieving</a:t>
            </a:r>
          </a:p>
          <a:p>
            <a:endParaRPr lang="en-US" i="0" u="none" dirty="0"/>
          </a:p>
          <a:p>
            <a:r>
              <a:rPr lang="en-US" b="1" i="0" u="none" dirty="0"/>
              <a:t>*** Peer</a:t>
            </a:r>
            <a:r>
              <a:rPr lang="en-US" b="1" i="0" u="none" baseline="0" dirty="0"/>
              <a:t> Support</a:t>
            </a:r>
          </a:p>
          <a:p>
            <a:endParaRPr lang="en-US" b="1" i="0" u="none" baseline="0" dirty="0"/>
          </a:p>
          <a:p>
            <a:r>
              <a:rPr lang="en-US" dirty="0" smtClean="0">
                <a:hlinkClick r:id="rId3"/>
              </a:rPr>
              <a:t>https://grievingstudents.org/module-section/peer-support/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464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is a powerful influence in young people’s lives. When a death of</a:t>
            </a:r>
            <a:r>
              <a:rPr lang="en-US" baseline="0" dirty="0"/>
              <a:t> a member of the </a:t>
            </a:r>
            <a:r>
              <a:rPr lang="en-US" dirty="0"/>
              <a:t>school community occurs, information can be passed quickly among students—sometimes accurate, sometimes not. Grieving students can obtain considerable support from peers and school through social media. It is important for school professionals to consider how to best adapt the use of social media when a death has occurred, and understand how to use it optimally.</a:t>
            </a:r>
          </a:p>
          <a:p>
            <a:endParaRPr lang="en-US" dirty="0"/>
          </a:p>
          <a:p>
            <a:r>
              <a:rPr lang="en-US" dirty="0"/>
              <a:t>Social</a:t>
            </a:r>
            <a:r>
              <a:rPr lang="en-US" baseline="0" dirty="0"/>
              <a:t> media:</a:t>
            </a:r>
            <a:endParaRPr lang="en-US" dirty="0"/>
          </a:p>
          <a:p>
            <a:endParaRPr lang="en-US" u="none" dirty="0"/>
          </a:p>
          <a:p>
            <a:pPr marL="171450" indent="-171450">
              <a:buFont typeface="Arial" panose="020B0604020202020204" pitchFamily="34" charset="0"/>
              <a:buChar char="•"/>
            </a:pPr>
            <a:r>
              <a:rPr lang="en-US" u="none" dirty="0"/>
              <a:t>Can</a:t>
            </a:r>
            <a:r>
              <a:rPr lang="en-US" u="none" baseline="0" dirty="0"/>
              <a:t> b</a:t>
            </a:r>
            <a:r>
              <a:rPr lang="en-US" u="none" dirty="0"/>
              <a:t>e a highly effective means to rapidly disseminate information to the school community as a whole. When appropriate, this outreach can include recent graduates who may have known the person who died, but are now living in other locations for work or college.  </a:t>
            </a:r>
          </a:p>
          <a:p>
            <a:pPr marL="171450" indent="-171450">
              <a:buFont typeface="Arial" panose="020B0604020202020204" pitchFamily="34" charset="0"/>
              <a:buChar char="•"/>
            </a:pPr>
            <a:r>
              <a:rPr lang="en-US" u="none" dirty="0"/>
              <a:t>Offers a way to reach out to grieving families or students in the initial period after a death, if the family is not yet ready to accept calls or visitors. </a:t>
            </a:r>
          </a:p>
          <a:p>
            <a:pPr marL="171450" indent="-171450">
              <a:buFont typeface="Arial" panose="020B0604020202020204" pitchFamily="34" charset="0"/>
              <a:buChar char="•"/>
            </a:pPr>
            <a:r>
              <a:rPr lang="en-US" u="none" dirty="0"/>
              <a:t>Offers insight into how people are responding to a death. Information being</a:t>
            </a:r>
            <a:r>
              <a:rPr lang="en-US" u="none" baseline="0" dirty="0"/>
              <a:t> shared among students and staff through social media</a:t>
            </a:r>
            <a:r>
              <a:rPr lang="en-US" u="none" dirty="0"/>
              <a:t> can help inform plans to provide support to the community. Schools need to develop policies concerning the monitoring of social media. It is important to find a balance that precludes infringing on privacy but allows information expressed through social media to be acted on if necessary to preserve safety—for example, if an individual is expressing suicidal intentions.</a:t>
            </a:r>
          </a:p>
          <a:p>
            <a:pPr marL="171450" indent="-171450">
              <a:buFont typeface="Arial" panose="020B0604020202020204" pitchFamily="34" charset="0"/>
              <a:buChar char="•"/>
            </a:pPr>
            <a:r>
              <a:rPr lang="en-US" u="none" dirty="0"/>
              <a:t>Ca</a:t>
            </a:r>
            <a:r>
              <a:rPr lang="en-US" u="none" baseline="0" dirty="0"/>
              <a:t>n be u</a:t>
            </a:r>
            <a:r>
              <a:rPr lang="en-US" u="none" dirty="0"/>
              <a:t>sed to facilitate commemoration and memorialization efforts.  </a:t>
            </a:r>
          </a:p>
          <a:p>
            <a:pPr marL="171450" indent="-171450">
              <a:buFont typeface="Arial" panose="020B0604020202020204" pitchFamily="34" charset="0"/>
              <a:buChar char="•"/>
            </a:pPr>
            <a:endParaRPr lang="en-US" u="none" dirty="0"/>
          </a:p>
          <a:p>
            <a:pPr marL="0" indent="0">
              <a:buFont typeface="Arial" panose="020B0604020202020204" pitchFamily="34" charset="0"/>
              <a:buNone/>
            </a:pPr>
            <a:r>
              <a:rPr lang="en-US" b="1" u="none" dirty="0"/>
              <a:t>*** Social Media</a:t>
            </a:r>
          </a:p>
          <a:p>
            <a:pPr marL="0" indent="0">
              <a:buFont typeface="Arial" panose="020B0604020202020204" pitchFamily="34" charset="0"/>
              <a:buNone/>
            </a:pPr>
            <a:endParaRPr lang="en-US" b="1" u="none" dirty="0"/>
          </a:p>
          <a:p>
            <a:pPr marL="0" indent="0">
              <a:buFont typeface="Arial" panose="020B0604020202020204" pitchFamily="34" charset="0"/>
              <a:buNone/>
            </a:pPr>
            <a:r>
              <a:rPr lang="en-US" dirty="0" smtClean="0">
                <a:hlinkClick r:id="rId3"/>
              </a:rPr>
              <a:t>https://grievingstudents.org/module-section/social-media/</a:t>
            </a:r>
            <a:r>
              <a:rPr lang="en-US" dirty="0" smtClean="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829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school professionals care so deeply about students, offering support to grieving children can be both deeply gratifying and demanding. Providing support means bearing witness to students’ pain. It is critical that school professionals take care of themselves and their colleagues in ways that recognize the challenges of this work.</a:t>
            </a:r>
          </a:p>
          <a:p>
            <a:endParaRPr lang="en-US" dirty="0"/>
          </a:p>
          <a:p>
            <a:r>
              <a:rPr lang="en-US" dirty="0"/>
              <a:t>There are few ways to have a more meaningful and lasting impact on children than providing support as they cope with one of life’s most difficult challenges. In supporting grieving children, teachers connect with students in a powerful and qualitatively different way. It can be gratifying to see that relatively modest efforts to offer compassion and support have a dramatic effect on children. This support can help reduce the amount of time grieving children feel isolated, confused, or distressed.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 Professional Preparation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https://grievingstudents.org/module-section/professional-preparation/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177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grieving children can trigger a range of reactions in adults. This is especially true if a child’s loss is somehow similar to an adult’s personal experience. But even when the circumstances are quite different, the simple, powerful reality of a grieving child can raise thoughts, feelings, and memories concerning the adult’s own family and friends. </a:t>
            </a:r>
          </a:p>
          <a:p>
            <a:endParaRPr lang="en-US" dirty="0"/>
          </a:p>
          <a:p>
            <a:r>
              <a:rPr lang="en-US" u="none" dirty="0"/>
              <a:t>Examples of situations where adults may experience triggers include: </a:t>
            </a:r>
          </a:p>
          <a:p>
            <a:endParaRPr lang="en-US" u="none" dirty="0"/>
          </a:p>
          <a:p>
            <a:r>
              <a:rPr lang="en-US" u="none" dirty="0"/>
              <a:t>• A past personal experience with grief. School professionals who experienced the death of a parent during childhood may bring greater empathy and insight to their interactions with grieving students. They will also be more likely to experience a rekindling of their own memories. </a:t>
            </a:r>
          </a:p>
          <a:p>
            <a:r>
              <a:rPr lang="en-US" u="none" dirty="0"/>
              <a:t>• Coping with serious illness. An adult facing a life-changing or life-threatening illness may become more anxious about personal health and outcomes while comforting a student whose parent or sibling died of a serious illness such as cancer. </a:t>
            </a:r>
          </a:p>
          <a:p>
            <a:r>
              <a:rPr lang="en-US" u="none" dirty="0"/>
              <a:t>• Having a friend or family member who is ill. When someone close to a school professional is facing possible disability or death, a student’s grief may heighten worries or anticipatory grief reactions. </a:t>
            </a:r>
          </a:p>
          <a:p>
            <a:r>
              <a:rPr lang="en-US" u="none" dirty="0"/>
              <a:t>• New concerns about loved ones. Even when adults are not dealing with past deaths or current illnesses in their lives, the process of watching a child struggle to cope may heighten their own concerns about family and loved ones. A child’s grief can be a stark reminder that all life is fragile and uncertain.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9482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with children who are in distress can be unsettling for adults. We sense a vulnerability in children and naturally want to shield them from painful experiences.</a:t>
            </a:r>
            <a:r>
              <a:rPr lang="en-US" baseline="0" dirty="0"/>
              <a:t> School staff can sustain their support for a grieving child if they look after their own wellness and arrange for assistance themselves. The following are some ways school staff can obtain support:</a:t>
            </a:r>
          </a:p>
          <a:p>
            <a:endParaRPr lang="en-US" dirty="0"/>
          </a:p>
          <a:p>
            <a:pPr marL="171450" indent="-171450">
              <a:buFont typeface="Arial" panose="020B0604020202020204" pitchFamily="34" charset="0"/>
              <a:buChar char="•"/>
            </a:pPr>
            <a:r>
              <a:rPr lang="en-US" u="none" dirty="0"/>
              <a:t>Identify friends, family, and colleagues to talk with. There may be times, however, when the support of family, friends, and colleagues is not the right match for the concerns at hand, or not sufficient on its own. </a:t>
            </a:r>
          </a:p>
          <a:p>
            <a:pPr marL="171450" indent="-171450">
              <a:buFont typeface="Arial" panose="020B0604020202020204" pitchFamily="34" charset="0"/>
              <a:buChar char="•"/>
            </a:pPr>
            <a:r>
              <a:rPr lang="en-US" u="none" dirty="0"/>
              <a:t>Seek</a:t>
            </a:r>
            <a:r>
              <a:rPr lang="en-US" u="none" baseline="0" dirty="0"/>
              <a:t> </a:t>
            </a:r>
            <a:r>
              <a:rPr lang="en-US" u="none" dirty="0"/>
              <a:t>additional support when guilt, resentment, or personal grief is strong or persistent.</a:t>
            </a:r>
          </a:p>
          <a:p>
            <a:pPr marL="171450" indent="-171450">
              <a:buFont typeface="Arial" panose="020B0604020202020204" pitchFamily="34" charset="0"/>
              <a:buChar char="•"/>
            </a:pPr>
            <a:r>
              <a:rPr lang="en-US" u="none" dirty="0"/>
              <a:t>Consult</a:t>
            </a:r>
            <a:r>
              <a:rPr lang="en-US" u="none" baseline="0" dirty="0"/>
              <a:t> </a:t>
            </a:r>
            <a:r>
              <a:rPr lang="en-US" u="none" dirty="0"/>
              <a:t>with a school counselor, school nurse, school psychologist, school social worker, or other members of the school staff. </a:t>
            </a:r>
          </a:p>
          <a:p>
            <a:pPr marL="171450" indent="-171450">
              <a:buFont typeface="Arial" panose="020B0604020202020204" pitchFamily="34" charset="0"/>
              <a:buChar char="•"/>
            </a:pPr>
            <a:endParaRPr lang="en-US" u="none" dirty="0"/>
          </a:p>
          <a:p>
            <a:pPr marL="0" indent="0">
              <a:buFont typeface="Arial" panose="020B0604020202020204" pitchFamily="34" charset="0"/>
              <a:buNone/>
            </a:pPr>
            <a:r>
              <a:rPr lang="en-US" b="1" u="none" dirty="0"/>
              <a:t>***</a:t>
            </a:r>
            <a:r>
              <a:rPr lang="en-US" b="1" u="none" baseline="0" dirty="0"/>
              <a:t> Professional Self-Care</a:t>
            </a:r>
          </a:p>
          <a:p>
            <a:pPr marL="0" indent="0">
              <a:buFont typeface="Arial" panose="020B0604020202020204" pitchFamily="34" charset="0"/>
              <a:buNone/>
            </a:pPr>
            <a:endParaRPr lang="en-US" b="1" u="none" baseline="0" dirty="0"/>
          </a:p>
          <a:p>
            <a:pPr marL="0" indent="0">
              <a:buFont typeface="Arial" panose="020B0604020202020204" pitchFamily="34" charset="0"/>
              <a:buNone/>
            </a:pPr>
            <a:r>
              <a:rPr lang="en-US" dirty="0" smtClean="0">
                <a:hlinkClick r:id="rId3"/>
              </a:rPr>
              <a:t>https://grievingstudents.org/module-section/professional-self-care/</a:t>
            </a:r>
            <a:endParaRPr lang="en-US" dirty="0"/>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679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some level, individuals who are grieving have similar types of needs—such as for acknowledgment, understanding, and support. At another level, however, grief is quite personal. </a:t>
            </a:r>
            <a:r>
              <a:rPr lang="en-US" baseline="0" dirty="0"/>
              <a:t> </a:t>
            </a:r>
            <a:r>
              <a:rPr lang="en-US" dirty="0"/>
              <a:t>Each student’s personal reactions are likely to be quite varied.  </a:t>
            </a:r>
          </a:p>
          <a:p>
            <a:endParaRPr lang="en-US" dirty="0"/>
          </a:p>
          <a:p>
            <a:r>
              <a:rPr lang="en-US" b="0" dirty="0">
                <a:solidFill>
                  <a:srgbClr val="663300"/>
                </a:solidFill>
                <a:latin typeface="+mn-lt"/>
              </a:rPr>
              <a:t>Grief Is different for each child based on</a:t>
            </a:r>
            <a:r>
              <a:rPr lang="en-US" b="0" baseline="0" dirty="0">
                <a:solidFill>
                  <a:srgbClr val="663300"/>
                </a:solidFill>
                <a:latin typeface="+mn-lt"/>
              </a:rPr>
              <a:t> their: </a:t>
            </a:r>
            <a:endParaRPr lang="en-US" b="0" dirty="0">
              <a:solidFill>
                <a:srgbClr val="663300"/>
              </a:solidFill>
              <a:latin typeface="+mn-lt"/>
            </a:endParaRPr>
          </a:p>
          <a:p>
            <a:pPr marL="0" indent="0">
              <a:buFont typeface="Arial" panose="020B0604020202020204" pitchFamily="34" charset="0"/>
              <a:buNone/>
            </a:pPr>
            <a:endParaRPr lang="en-US" b="1" dirty="0">
              <a:solidFill>
                <a:srgbClr val="663300"/>
              </a:solidFill>
              <a:latin typeface="+mn-lt"/>
            </a:endParaRPr>
          </a:p>
          <a:p>
            <a:pPr marL="171450" indent="-171450">
              <a:spcBef>
                <a:spcPts val="0"/>
              </a:spcBef>
              <a:buFont typeface="Arial" panose="020B0604020202020204" pitchFamily="34" charset="0"/>
              <a:buChar char="•"/>
            </a:pPr>
            <a:r>
              <a:rPr lang="en-US" dirty="0"/>
              <a:t>Personal relationship or perceived connection with the deceased </a:t>
            </a:r>
          </a:p>
          <a:p>
            <a:pPr marL="171450" indent="-171450">
              <a:spcBef>
                <a:spcPts val="0"/>
              </a:spcBef>
              <a:buFont typeface="Arial" panose="020B0604020202020204" pitchFamily="34" charset="0"/>
              <a:buChar char="•"/>
            </a:pPr>
            <a:r>
              <a:rPr lang="en-US" dirty="0"/>
              <a:t>Prior experience with loss </a:t>
            </a:r>
          </a:p>
          <a:p>
            <a:pPr marL="171450" indent="-171450">
              <a:spcBef>
                <a:spcPts val="0"/>
              </a:spcBef>
              <a:buFont typeface="Arial" panose="020B0604020202020204" pitchFamily="34" charset="0"/>
              <a:buChar char="•"/>
            </a:pPr>
            <a:r>
              <a:rPr lang="en-US" dirty="0"/>
              <a:t>Age and level of understanding about death </a:t>
            </a:r>
          </a:p>
          <a:p>
            <a:pPr marL="171450" indent="-171450">
              <a:spcBef>
                <a:spcPts val="0"/>
              </a:spcBef>
              <a:buFont typeface="Arial" panose="020B0604020202020204" pitchFamily="34" charset="0"/>
              <a:buChar char="•"/>
            </a:pPr>
            <a:r>
              <a:rPr lang="en-US" dirty="0"/>
              <a:t>Preexisting coping mechanisms</a:t>
            </a:r>
          </a:p>
          <a:p>
            <a:pPr marL="171450" indent="-171450">
              <a:spcBef>
                <a:spcPts val="0"/>
              </a:spcBef>
              <a:buFont typeface="Arial" panose="020B0604020202020204" pitchFamily="34" charset="0"/>
              <a:buChar char="•"/>
            </a:pPr>
            <a:r>
              <a:rPr lang="en-US" dirty="0"/>
              <a:t>Method of expressing strong emotions </a:t>
            </a:r>
          </a:p>
          <a:p>
            <a:pPr marL="171450" indent="-171450">
              <a:spcBef>
                <a:spcPts val="0"/>
              </a:spcBef>
              <a:buFont typeface="Arial" panose="020B0604020202020204" pitchFamily="34" charset="0"/>
              <a:buChar char="•"/>
            </a:pPr>
            <a:r>
              <a:rPr lang="en-US" dirty="0"/>
              <a:t>Available support systems</a:t>
            </a:r>
          </a:p>
          <a:p>
            <a:pPr marL="171450" indent="-171450">
              <a:spcBef>
                <a:spcPts val="0"/>
              </a:spcBef>
              <a:buFont typeface="Arial" panose="020B0604020202020204" pitchFamily="34" charset="0"/>
              <a:buChar char="•"/>
            </a:pPr>
            <a:r>
              <a:rPr lang="en-US" dirty="0"/>
              <a:t>Level of empathy for the needs of others</a:t>
            </a:r>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51258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Coalition to Support Grieving Students was convened by the New York Life Foundation and the National Center for School Crisis and Bereavement, which is led by pediatrician and childhood bereavement expert David J. </a:t>
            </a:r>
            <a:r>
              <a:rPr lang="en-US" dirty="0" err="1"/>
              <a:t>Schonfeld</a:t>
            </a:r>
            <a:r>
              <a:rPr lang="en-US" dirty="0"/>
              <a:t>, M.D. </a:t>
            </a:r>
          </a:p>
          <a:p>
            <a:endParaRPr lang="en-US" dirty="0"/>
          </a:p>
          <a:p>
            <a:r>
              <a:rPr lang="en-US" dirty="0"/>
              <a:t>The efforts of the Coalition</a:t>
            </a:r>
            <a:r>
              <a:rPr lang="en-US" baseline="0" dirty="0"/>
              <a:t> have led to the establishment of a unified voice in ways schools can support grieving students. The www.grievingstudents.org website features a variety of training resources including videos, handouts and links to additional resources.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4632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other prominent national and international organizations have subsequently joined the Coalition.</a:t>
            </a:r>
          </a:p>
        </p:txBody>
      </p:sp>
      <p:sp>
        <p:nvSpPr>
          <p:cNvPr id="4" name="Slide Number Placeholder 3"/>
          <p:cNvSpPr>
            <a:spLocks noGrp="1"/>
          </p:cNvSpPr>
          <p:nvPr>
            <p:ph type="sldNum" sz="quarter" idx="10"/>
          </p:nvPr>
        </p:nvSpPr>
        <p:spPr/>
        <p:txBody>
          <a:bodyPr/>
          <a:lstStyle/>
          <a:p>
            <a:fld id="{B2C970F5-ADAB-4E1C-A52F-0ED44C3880C6}" type="slidenum">
              <a:rPr lang="en-US" smtClean="0"/>
              <a:t>34</a:t>
            </a:fld>
            <a:endParaRPr lang="en-US"/>
          </a:p>
        </p:txBody>
      </p:sp>
    </p:spTree>
    <p:extLst>
      <p:ext uri="{BB962C8B-B14F-4D97-AF65-F5344CB8AC3E}">
        <p14:creationId xmlns:p14="http://schemas.microsoft.com/office/powerpoint/2010/main" val="136499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website grievingstudents.org</a:t>
            </a:r>
            <a:r>
              <a:rPr lang="en-US" baseline="0" dirty="0"/>
              <a:t> is </a:t>
            </a:r>
            <a:r>
              <a:rPr lang="en-US" dirty="0"/>
              <a:t>an innovative multimedia resource designed to empower educators and school professionals in their efforts to support grieving students.</a:t>
            </a:r>
          </a:p>
          <a:p>
            <a:endParaRPr lang="en-US" dirty="0"/>
          </a:p>
          <a:p>
            <a:r>
              <a:rPr lang="en-US" dirty="0"/>
              <a:t>The website offers</a:t>
            </a:r>
            <a:r>
              <a:rPr lang="en-US" baseline="0" dirty="0"/>
              <a:t> information in six topic sections important to schools in their work to support grieving students:</a:t>
            </a:r>
          </a:p>
          <a:p>
            <a:pPr marL="171450" indent="-171450">
              <a:buFont typeface="Arial" panose="020B0604020202020204" pitchFamily="34" charset="0"/>
              <a:buChar char="•"/>
            </a:pPr>
            <a:r>
              <a:rPr lang="en-US" baseline="0" dirty="0"/>
              <a:t>Conversation and Support</a:t>
            </a:r>
          </a:p>
          <a:p>
            <a:pPr marL="171450" indent="-171450">
              <a:buFont typeface="Arial" panose="020B0604020202020204" pitchFamily="34" charset="0"/>
              <a:buChar char="•"/>
            </a:pPr>
            <a:r>
              <a:rPr lang="en-US" baseline="0" dirty="0"/>
              <a:t>Developmental and Cultural Considerations</a:t>
            </a:r>
          </a:p>
          <a:p>
            <a:pPr marL="171450" indent="-171450">
              <a:buFont typeface="Arial" panose="020B0604020202020204" pitchFamily="34" charset="0"/>
              <a:buChar char="•"/>
            </a:pPr>
            <a:r>
              <a:rPr lang="en-US" baseline="0" dirty="0"/>
              <a:t>Practical Considerations</a:t>
            </a:r>
          </a:p>
          <a:p>
            <a:pPr marL="171450" indent="-171450">
              <a:buFont typeface="Arial" panose="020B0604020202020204" pitchFamily="34" charset="0"/>
              <a:buChar char="•"/>
            </a:pPr>
            <a:r>
              <a:rPr lang="en-US" baseline="0" dirty="0"/>
              <a:t>Reactions and Triggers</a:t>
            </a:r>
          </a:p>
          <a:p>
            <a:pPr marL="171450" indent="-171450">
              <a:buFont typeface="Arial" panose="020B0604020202020204" pitchFamily="34" charset="0"/>
              <a:buChar char="•"/>
            </a:pPr>
            <a:r>
              <a:rPr lang="en-US" baseline="0" dirty="0"/>
              <a:t>Professional Preparation and Self-Care</a:t>
            </a:r>
          </a:p>
          <a:p>
            <a:pPr marL="171450" indent="-171450">
              <a:buFont typeface="Arial" panose="020B0604020202020204" pitchFamily="34" charset="0"/>
              <a:buChar char="•"/>
            </a:pPr>
            <a:r>
              <a:rPr lang="en-US" baseline="0" dirty="0"/>
              <a:t>Crisis and Other Special Circumstances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Each topic section contains 2 - 4 video modules. Each video is accompanied by downloadable handouts that summarize major points covered in the module.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Links to additional resources for schools and families are also available </a:t>
            </a:r>
            <a:r>
              <a:rPr lang="en-US" b="1" baseline="0" dirty="0" smtClean="0"/>
              <a:t>(</a:t>
            </a:r>
            <a:r>
              <a:rPr lang="en-US" b="1" dirty="0" smtClean="0">
                <a:hlinkClick r:id="rId3"/>
              </a:rPr>
              <a:t>https://grievingstudents.org/resources/additional-resources/</a:t>
            </a:r>
            <a:r>
              <a:rPr lang="en-US" b="1" baseline="0" dirty="0" smtClean="0"/>
              <a:t>) </a:t>
            </a:r>
            <a:r>
              <a:rPr lang="en-US" baseline="0" dirty="0"/>
              <a:t>including:</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Parent Booklet: After a Loved One Dies – English &amp; Spanish</a:t>
            </a:r>
          </a:p>
          <a:p>
            <a:pPr marL="171450" indent="-171450">
              <a:buFont typeface="Arial" panose="020B0604020202020204" pitchFamily="34" charset="0"/>
              <a:buChar char="•"/>
            </a:pPr>
            <a:r>
              <a:rPr lang="en-US" baseline="0" dirty="0"/>
              <a:t>Guidelines for Responding to the Death of a Student or School Staff</a:t>
            </a:r>
          </a:p>
          <a:p>
            <a:pPr marL="171450" indent="-171450">
              <a:buFont typeface="Arial" panose="020B0604020202020204" pitchFamily="34" charset="0"/>
              <a:buChar char="•"/>
            </a:pPr>
            <a:r>
              <a:rPr lang="en-US" baseline="0" dirty="0"/>
              <a:t>Guidelines for Responding to a Death by Suicide</a:t>
            </a:r>
          </a:p>
          <a:p>
            <a:pPr marL="171450" indent="-171450">
              <a:buFont typeface="Arial" panose="020B0604020202020204" pitchFamily="34" charset="0"/>
              <a:buChar char="•"/>
            </a:pPr>
            <a:r>
              <a:rPr lang="en-US" baseline="0" dirty="0"/>
              <a:t>US DOE ERCM Express: Coping With the Death of a Student or Staff Member</a:t>
            </a:r>
          </a:p>
          <a:p>
            <a:pPr marL="171450" indent="-171450">
              <a:buFont typeface="Arial" panose="020B0604020202020204" pitchFamily="34" charset="0"/>
              <a:buChar char="•"/>
            </a:pPr>
            <a:r>
              <a:rPr lang="en-US" baseline="0" dirty="0"/>
              <a:t>Booklet: Supporting Our Students</a:t>
            </a:r>
          </a:p>
          <a:p>
            <a:pPr marL="171450" indent="-171450">
              <a:buFont typeface="Arial" panose="020B0604020202020204" pitchFamily="34" charset="0"/>
              <a:buChar char="•"/>
            </a:pPr>
            <a:r>
              <a:rPr lang="en-US" baseline="0" dirty="0"/>
              <a:t>Handout: Supporting Your Child</a:t>
            </a:r>
          </a:p>
          <a:p>
            <a:pPr marL="171450" indent="-171450">
              <a:buFont typeface="Arial" panose="020B0604020202020204" pitchFamily="34" charset="0"/>
              <a:buChar char="•"/>
            </a:pPr>
            <a:r>
              <a:rPr lang="en-US" baseline="0" dirty="0"/>
              <a:t>Teacher Training </a:t>
            </a:r>
            <a:r>
              <a:rPr lang="en-US" baseline="0" dirty="0" err="1"/>
              <a:t>Powerpoint</a:t>
            </a:r>
            <a:r>
              <a:rPr lang="en-US" baseline="0" dirty="0"/>
              <a:t>: Children and Bereavement: How Teachers and Schools Can Help</a:t>
            </a:r>
          </a:p>
          <a:p>
            <a:pPr marL="171450" indent="-171450">
              <a:buFont typeface="Arial" panose="020B0604020202020204" pitchFamily="34" charset="0"/>
              <a:buChar char="•"/>
            </a:pPr>
            <a:r>
              <a:rPr lang="en-US" baseline="0" dirty="0"/>
              <a:t>National and Regional Support Resources </a:t>
            </a:r>
          </a:p>
          <a:p>
            <a:pPr marL="171450" indent="-171450">
              <a:buFont typeface="Arial" panose="020B0604020202020204" pitchFamily="34" charset="0"/>
              <a:buChar char="•"/>
            </a:pPr>
            <a:r>
              <a:rPr lang="en-US" baseline="0" dirty="0"/>
              <a:t>Article: Coping With Loss</a:t>
            </a:r>
          </a:p>
          <a:p>
            <a:pPr marL="171450" indent="-171450">
              <a:buFont typeface="Arial" panose="020B0604020202020204" pitchFamily="34" charset="0"/>
              <a:buChar char="•"/>
            </a:pPr>
            <a:r>
              <a:rPr lang="en-US" baseline="0" dirty="0"/>
              <a:t>Article: School Crisis Response Initiative</a:t>
            </a:r>
          </a:p>
          <a:p>
            <a:pPr marL="171450" indent="-171450">
              <a:buFont typeface="Arial" panose="020B0604020202020204" pitchFamily="34" charset="0"/>
              <a:buChar char="•"/>
            </a:pPr>
            <a:r>
              <a:rPr lang="en-US" baseline="0" dirty="0"/>
              <a:t>Article: Talking With Children About Death </a:t>
            </a:r>
          </a:p>
          <a:p>
            <a:pPr marL="0" indent="0">
              <a:buFont typeface="Arial" panose="020B0604020202020204" pitchFamily="34" charset="0"/>
              <a:buNone/>
            </a:pPr>
            <a:r>
              <a:rPr lang="en-US" baseline="0" dirty="0"/>
              <a:t>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567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anose="020B0600070205080204" pitchFamily="34" charset="-128"/>
              </a:rPr>
              <a:t>A free booklet for parents on how to talk to and support their children after a death can be downloaded in both English and Spanish at www.achildingrief.com.</a:t>
            </a:r>
          </a:p>
          <a:p>
            <a:endParaRPr lang="en-US" dirty="0">
              <a:ea typeface="ＭＳ Ｐゴシック" panose="020B0600070205080204" pitchFamily="34" charset="-128"/>
            </a:endParaRPr>
          </a:p>
          <a:p>
            <a:r>
              <a:rPr lang="en-US" b="1" dirty="0">
                <a:ea typeface="ＭＳ Ｐゴシック" panose="020B0600070205080204" pitchFamily="34" charset="-128"/>
              </a:rPr>
              <a:t>The Grieving Student</a:t>
            </a:r>
            <a:r>
              <a:rPr lang="en-US" b="1" baseline="0" dirty="0">
                <a:ea typeface="ＭＳ Ｐゴシック" panose="020B0600070205080204" pitchFamily="34" charset="-128"/>
              </a:rPr>
              <a:t>: A Teacher’s Guide </a:t>
            </a:r>
            <a:r>
              <a:rPr lang="en-US" baseline="0" dirty="0">
                <a:ea typeface="ＭＳ Ｐゴシック" panose="020B0600070205080204" pitchFamily="34" charset="-128"/>
              </a:rPr>
              <a:t>is published by Brookes Publishing.  </a:t>
            </a:r>
            <a:r>
              <a:rPr lang="en-US" sz="1200" b="0" i="0" kern="1200" dirty="0">
                <a:solidFill>
                  <a:schemeClr val="tx1"/>
                </a:solidFill>
                <a:effectLst/>
                <a:latin typeface="+mn-lt"/>
                <a:ea typeface="+mn-ea"/>
                <a:cs typeface="+mn-cs"/>
              </a:rPr>
              <a:t>Teachers can be a critical lifeline for a grieving child—and now they have a practical guidebook to help them provide sensitive support to students of all ages. Educators will get the real-world tips, strategies, and insights they need to:</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explain the major concepts of death in age-appropriate ways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respond constructively to children's common feelings and behaviors after a death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initiate and maintain positive, helpful communication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learn what to say and what not to say when a child or family is grieving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simple commemorative activities at school to help students cope with their feelings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address children's responses to different causes of death, including suicide, illness, and violence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help a child who is "stuck" in a difficult phase of grief</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provide ongoing assistance when triggers of grief renew a child's sense of loss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notify and support students after a death that affects the whole school community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This guide was written</a:t>
            </a:r>
            <a:r>
              <a:rPr lang="en-US" sz="1200" b="0" i="0" kern="1200" baseline="0" dirty="0">
                <a:solidFill>
                  <a:schemeClr val="tx1"/>
                </a:solidFill>
                <a:effectLst/>
                <a:latin typeface="+mn-lt"/>
                <a:ea typeface="+mn-ea"/>
                <a:cs typeface="+mn-cs"/>
              </a:rPr>
              <a:t> by David J. </a:t>
            </a:r>
            <a:r>
              <a:rPr lang="en-US" sz="1200" b="0" i="0" kern="1200" baseline="0" dirty="0" err="1">
                <a:solidFill>
                  <a:schemeClr val="tx1"/>
                </a:solidFill>
                <a:effectLst/>
                <a:latin typeface="+mn-lt"/>
                <a:ea typeface="+mn-ea"/>
                <a:cs typeface="+mn-cs"/>
              </a:rPr>
              <a:t>Schonfeld</a:t>
            </a:r>
            <a:r>
              <a:rPr lang="en-US" sz="1200" b="0" i="0" kern="1200" baseline="0" dirty="0">
                <a:solidFill>
                  <a:schemeClr val="tx1"/>
                </a:solidFill>
                <a:effectLst/>
                <a:latin typeface="+mn-lt"/>
                <a:ea typeface="+mn-ea"/>
                <a:cs typeface="+mn-cs"/>
              </a:rPr>
              <a:t> and Marcia </a:t>
            </a:r>
            <a:r>
              <a:rPr lang="en-US" sz="1200" b="0" i="0" kern="1200" baseline="0" dirty="0" err="1">
                <a:solidFill>
                  <a:schemeClr val="tx1"/>
                </a:solidFill>
                <a:effectLst/>
                <a:latin typeface="+mn-lt"/>
                <a:ea typeface="+mn-ea"/>
                <a:cs typeface="+mn-cs"/>
              </a:rPr>
              <a:t>Quackenbush</a:t>
            </a:r>
            <a:r>
              <a:rPr lang="en-US" sz="1200" b="0" i="0" kern="1200" baseline="0" dirty="0">
                <a:solidFill>
                  <a:schemeClr val="tx1"/>
                </a:solidFill>
                <a:effectLst/>
                <a:latin typeface="+mn-lt"/>
                <a:ea typeface="+mn-ea"/>
                <a:cs typeface="+mn-cs"/>
              </a:rPr>
              <a:t> and provides additional information as well as illustrative examples to expand on the information presented in this training.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pPr eaLnBrk="1" hangingPunct="1">
              <a:spcBef>
                <a:spcPct val="0"/>
              </a:spcBef>
            </a:pPr>
            <a:endParaRPr lang="en-US" dirty="0">
              <a:ea typeface="ＭＳ Ｐゴシック" panose="020B0600070205080204" pitchFamily="34" charset="-128"/>
            </a:endParaRPr>
          </a:p>
          <a:p>
            <a:pPr eaLnBrk="1" hangingPunct="1">
              <a:spcBef>
                <a:spcPct val="0"/>
              </a:spcBef>
            </a:pPr>
            <a:endParaRPr lang="en-US" dirty="0">
              <a:ea typeface="ＭＳ Ｐゴシック" panose="020B0600070205080204" pitchFamily="34" charset="-128"/>
            </a:endParaRP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C8A26E5-B9F5-451C-9CA1-C60ED4852C9A}"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22631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presentation was developed by the National Center for School Crisis and Bereavement, located at the University of Southern California School of Social Work.  </a:t>
            </a:r>
          </a:p>
          <a:p>
            <a:endParaRPr lang="en-US" baseline="0" dirty="0"/>
          </a:p>
          <a:p>
            <a:r>
              <a:rPr lang="en-US" baseline="0" dirty="0" smtClean="0"/>
              <a:t>August 2019 version.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4283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C970F5-ADAB-4E1C-A52F-0ED44C3880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79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Reactions to a death vary greatly in children. </a:t>
            </a:r>
          </a:p>
          <a:p>
            <a:endParaRPr lang="en-US" u="none" dirty="0"/>
          </a:p>
          <a:p>
            <a:pPr marL="171450" indent="-171450">
              <a:buFont typeface="Arial" panose="020B0604020202020204" pitchFamily="34" charset="0"/>
              <a:buChar char="•"/>
            </a:pPr>
            <a:r>
              <a:rPr lang="en-US" u="none" dirty="0"/>
              <a:t>Little or No Reaction - Some students appear to have little or no reaction at all after the death of someone important in their lives. They may actually be making an extraordinary effort to keep their emotions hidden from others. Adults in their lives may be unaware of their distress.  </a:t>
            </a:r>
          </a:p>
          <a:p>
            <a:pPr marL="171450" indent="-171450">
              <a:buFont typeface="Arial" panose="020B0604020202020204" pitchFamily="34" charset="0"/>
              <a:buChar char="•"/>
            </a:pPr>
            <a:r>
              <a:rPr lang="en-US" u="none" dirty="0"/>
              <a:t>Nonverbal Communications - Many children express their feelings in ways other than talking. Very young children often work through their feelings during play. Older children may use creative activities such as writing, role-playing, or art to express their thoughts and feelings. While play and creative activities can provide important clues to children’s thoughts and feelings, adults should be careful not to jump to conclusions. For example, children who draw only happy scenes after a traumatic loss might give the impression they are not affected by the events. In actuality, they may instead be giving a sign that they are not yet ready to process or express their grief. Rather than interpreting children’s play or creative work, consider asking them to describe what their work is about or what story they are telling.</a:t>
            </a:r>
          </a:p>
          <a:p>
            <a:pPr marL="171450" indent="-171450">
              <a:buFont typeface="Arial" panose="020B0604020202020204" pitchFamily="34" charset="0"/>
              <a:buChar char="•"/>
            </a:pPr>
            <a:r>
              <a:rPr lang="en-US" u="none" dirty="0"/>
              <a:t>Anger - Children may express anger after a death and look to assign blame to others. These reactions may be an attempt to establish control in response to an overwhelming experience. Children may also direct anger toward the person who died. They may feel abandoned, or be angry about negative consequences and secondary losses that resulted from the death. It is important to normalize feelings of anger and encourage grieving children to express their feelings in ways that aren’t harmful. When children understand that people often feel angry after a death, they are less likely to feel guilty or ashamed of their feelings.</a:t>
            </a:r>
          </a:p>
          <a:p>
            <a:pPr marL="171450" indent="-171450">
              <a:buFont typeface="Arial" panose="020B0604020202020204" pitchFamily="34" charset="0"/>
              <a:buChar char="•"/>
            </a:pPr>
            <a:r>
              <a:rPr lang="en-US" u="none" dirty="0"/>
              <a:t>Risky Behaviors -  Older children and teens may engage in risky behaviors such as drinking alcohol or using other substances, engaging in risky sexual activity, or participating in violent or delinquent behavior. This often reflects their struggle to master an increase in feelings of personal vulnerability after the death of someone close to them. Invite these students to think about possible links between the risks they are taking and their feelings about their loss. When the risky behaviors persist, or when they are serious, refer students to appropriate mental health professionals.</a:t>
            </a:r>
          </a:p>
          <a:p>
            <a:pPr marL="171450" indent="-171450">
              <a:buFont typeface="Arial" panose="020B0604020202020204" pitchFamily="34" charset="0"/>
              <a:buChar char="•"/>
            </a:pPr>
            <a:r>
              <a:rPr lang="en-US" u="none" dirty="0"/>
              <a:t>Preexisting Challenges - Preexisting learning, emotional, or behavioral challenges may resurface or worsen after a death. </a:t>
            </a:r>
            <a:r>
              <a:rPr lang="en-US" u="none" baseline="0" dirty="0"/>
              <a:t> </a:t>
            </a:r>
            <a:r>
              <a:rPr lang="en-US" u="none" dirty="0"/>
              <a:t>Help plan extra supports from professionals within the school and community as students learn to cope with their loss.</a:t>
            </a:r>
          </a:p>
          <a:p>
            <a:pPr marL="171450" indent="-171450">
              <a:buFont typeface="Arial" panose="020B0604020202020204" pitchFamily="34" charset="0"/>
              <a:buChar char="•"/>
            </a:pPr>
            <a:r>
              <a:rPr lang="en-US" u="none" dirty="0"/>
              <a:t>Acting Younger - In the aftermath of a death, children may begin to act more like they did at an earlier age. Children who were comfortable with independence may become sensitive to separation from surviving family members. They may act more immature, self-centered or demanding, and be less tolerant of change.</a:t>
            </a:r>
          </a:p>
          <a:p>
            <a:pPr marL="171450" indent="-171450">
              <a:buFont typeface="Arial" panose="020B0604020202020204" pitchFamily="34" charset="0"/>
              <a:buChar char="•"/>
            </a:pPr>
            <a:endParaRPr lang="en-US" u="none" dirty="0"/>
          </a:p>
          <a:p>
            <a:pPr marL="0" indent="0">
              <a:buFont typeface="Arial" panose="020B0604020202020204" pitchFamily="34" charset="0"/>
              <a:buNone/>
            </a:pPr>
            <a:r>
              <a:rPr lang="en-US" b="1" u="none" dirty="0"/>
              <a:t>*** Other Reactions</a:t>
            </a:r>
          </a:p>
          <a:p>
            <a:pPr marL="0" indent="0">
              <a:buFont typeface="Arial" panose="020B0604020202020204" pitchFamily="34" charset="0"/>
              <a:buNone/>
            </a:pPr>
            <a:endParaRPr lang="en-US" b="1" u="none" dirty="0"/>
          </a:p>
          <a:p>
            <a:pPr marL="0" indent="0">
              <a:buFont typeface="Arial" panose="020B0604020202020204" pitchFamily="34" charset="0"/>
              <a:buNone/>
            </a:pPr>
            <a:r>
              <a:rPr lang="en-US" dirty="0" smtClean="0">
                <a:hlinkClick r:id="rId3"/>
              </a:rPr>
              <a:t>https://grievingstudents.org/module-section/other-reactions/</a:t>
            </a:r>
            <a:endParaRPr lang="en-US" u="none"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7727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Guilt</a:t>
            </a:r>
            <a:r>
              <a:rPr lang="en-US" baseline="0" dirty="0"/>
              <a:t> is very common after a death…</a:t>
            </a:r>
            <a:endParaRPr lang="en-US" dirty="0"/>
          </a:p>
          <a:p>
            <a:pPr marL="285750" indent="-285750">
              <a:buFont typeface="Arial" panose="020B0604020202020204" pitchFamily="34" charset="0"/>
              <a:buChar char="•"/>
            </a:pPr>
            <a:r>
              <a:rPr lang="en-US" u="none" dirty="0"/>
              <a:t>When something bad happens,</a:t>
            </a:r>
            <a:r>
              <a:rPr lang="en-US" u="none" baseline="0" dirty="0"/>
              <a:t> children </a:t>
            </a:r>
            <a:r>
              <a:rPr lang="en-US" u="none" dirty="0"/>
              <a:t>often assume they have caused the problem by acting badly. </a:t>
            </a:r>
          </a:p>
          <a:p>
            <a:pPr marL="285750" indent="-285750">
              <a:buFont typeface="Arial" panose="020B0604020202020204" pitchFamily="34" charset="0"/>
              <a:buChar char="•"/>
            </a:pPr>
            <a:r>
              <a:rPr lang="en-US" u="none" dirty="0"/>
              <a:t>Children may worry about the possibility that they will repeat their bad behavior and cause the death of someone else close – so you may see some children after a death try to act perfectly.  We often respond to children’s misbehavior, but any sudden change of behavior after a death should be explored.</a:t>
            </a:r>
          </a:p>
          <a:p>
            <a:pPr marL="0" indent="0">
              <a:buFont typeface="Arial" panose="020B0604020202020204" pitchFamily="34" charset="0"/>
              <a:buNone/>
            </a:pPr>
            <a:endParaRPr lang="en-US" u="none" dirty="0"/>
          </a:p>
          <a:p>
            <a:pPr marL="0" indent="0">
              <a:buFont typeface="Arial" panose="020B0604020202020204" pitchFamily="34" charset="0"/>
              <a:buNone/>
            </a:pPr>
            <a:r>
              <a:rPr lang="en-US" u="none" dirty="0"/>
              <a:t>Guilt</a:t>
            </a:r>
            <a:r>
              <a:rPr lang="en-US" u="none" baseline="0" dirty="0"/>
              <a:t> is more likely when…</a:t>
            </a:r>
            <a:endParaRPr lang="en-US" u="none" dirty="0"/>
          </a:p>
          <a:p>
            <a:pPr marL="285750" indent="-285750">
              <a:buFont typeface="Arial" panose="020B0604020202020204" pitchFamily="34" charset="0"/>
              <a:buChar char="•"/>
            </a:pPr>
            <a:r>
              <a:rPr lang="en-US" u="none" dirty="0"/>
              <a:t>The preexisting relationship with the person who died was ambivalent or conflicted. This would include when a parent was abusive, absent, mentally ill, drug involved, or incarcerated. It might also stem from developmentally common situations—for example, an adolescent who clashed with her father’s attempts to limit her independence. </a:t>
            </a:r>
          </a:p>
          <a:p>
            <a:pPr marL="285750" indent="-285750">
              <a:buFont typeface="Arial" panose="020B0604020202020204" pitchFamily="34" charset="0"/>
              <a:buChar char="•"/>
            </a:pPr>
            <a:r>
              <a:rPr lang="en-US" u="none" dirty="0"/>
              <a:t>If a death is preceded by a lengthy illness. Children (and adults) may have had moments when they wondered whether it might not be best for the person to die and be relieved of the physical suffering. This would also end some of their own emotional suffering as they anticipate the death and adjust to the needs of the sick person. These children may feel guilty for wishing for the death of someone they love. </a:t>
            </a:r>
          </a:p>
          <a:p>
            <a:pPr marL="285750" indent="-285750">
              <a:buFont typeface="Arial" panose="020B0604020202020204" pitchFamily="34" charset="0"/>
              <a:buChar char="•"/>
            </a:pPr>
            <a:r>
              <a:rPr lang="en-US" u="none" dirty="0"/>
              <a:t>There may be some logical reason to experience guilt feelings.</a:t>
            </a:r>
            <a:r>
              <a:rPr lang="en-US" u="none" baseline="0" dirty="0"/>
              <a:t>  F</a:t>
            </a:r>
            <a:r>
              <a:rPr lang="en-US" u="none" dirty="0"/>
              <a:t>or example, if a child accidentally discharged a firearm, killing a sibling. It is important to involve mental health providers, either from the school or the community, to help such children address their feelings. Through counseling they may come to appreciate that their guilt is unwarranted, or be helped to forgive themselves if they contributed to an action that resulted in a death.</a:t>
            </a:r>
          </a:p>
          <a:p>
            <a:endParaRPr lang="en-US" u="none" dirty="0"/>
          </a:p>
          <a:p>
            <a:r>
              <a:rPr lang="en-US" b="1" u="none" dirty="0"/>
              <a:t>***</a:t>
            </a:r>
            <a:r>
              <a:rPr lang="en-US" b="1" u="none" baseline="0" dirty="0"/>
              <a:t> </a:t>
            </a:r>
            <a:r>
              <a:rPr lang="en-US" b="1" u="none" dirty="0"/>
              <a:t>Guilt &amp; Shame</a:t>
            </a:r>
          </a:p>
          <a:p>
            <a:endParaRPr lang="en-US" b="1" u="none" dirty="0"/>
          </a:p>
          <a:p>
            <a:r>
              <a:rPr lang="en-US" dirty="0" smtClean="0">
                <a:hlinkClick r:id="rId3"/>
              </a:rPr>
              <a:t>https://grievingstudents.org/module-section/guilt-shame/</a:t>
            </a:r>
            <a:endParaRPr lang="en-US" b="1" u="none"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993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Another common reaction children have to a death is shame. When children withhold information about a loss or expressions of grief out of shame, they will be even more isolated in their grief.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Shame can</a:t>
            </a:r>
            <a:r>
              <a:rPr lang="en-US" baseline="0" dirty="0"/>
              <a:t> be experienced when c</a:t>
            </a:r>
            <a:r>
              <a:rPr lang="en-US" dirty="0"/>
              <a:t>hildren </a:t>
            </a:r>
            <a:r>
              <a:rPr lang="en-US" baseline="0" dirty="0"/>
              <a:t>believe that: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u="non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their questions or comments about the deceased make a family member or</a:t>
            </a:r>
            <a:r>
              <a:rPr lang="en-US" u="none" baseline="0" dirty="0"/>
              <a:t> others upset</a:t>
            </a:r>
            <a:r>
              <a:rPr lang="en-US" u="none" dirty="0"/>
              <a:t>. Children may fear that they have done something naughty in broaching the subject and keep their questions and feelings to themselves. This may provide reassurance to the adults in their lives that they are fine even though they continue to have questions and feelings about the death.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the person who died did something wrong that resulted in his or her death. They may </a:t>
            </a:r>
            <a:r>
              <a:rPr lang="en-US" dirty="0"/>
              <a:t>then feel ashamed of their relationship with the deceased. Deaths that carry an additional stigma, such as deaths involving suicide, drug overdose, or criminal activity, are therefore even more difficult to discuss. Children and adults may choose not to even inform the school that a significant death has occurred, in part related to feelings of shame or embarrassment. </a:t>
            </a:r>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7232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Shame and guilt are common reactions among grieving children—and grieving adults as well.  School staff can help support</a:t>
            </a:r>
            <a:r>
              <a:rPr lang="en-US" baseline="0" dirty="0"/>
              <a:t> children suffering from guilt and shame:</a:t>
            </a:r>
          </a:p>
          <a:p>
            <a:endParaRPr lang="en-US" u="none" baseline="0" dirty="0"/>
          </a:p>
          <a:p>
            <a:pPr marL="171450" indent="-171450">
              <a:buFont typeface="Arial" panose="020B0604020202020204" pitchFamily="34" charset="0"/>
              <a:buChar char="•"/>
            </a:pPr>
            <a:r>
              <a:rPr lang="en-US" u="none" dirty="0"/>
              <a:t>Discuss guilt and shame explicitly with grieving children </a:t>
            </a:r>
          </a:p>
          <a:p>
            <a:pPr marL="171450" indent="-171450">
              <a:buFont typeface="Arial" panose="020B0604020202020204" pitchFamily="34" charset="0"/>
              <a:buChar char="•"/>
            </a:pPr>
            <a:r>
              <a:rPr lang="en-US" u="none" dirty="0"/>
              <a:t>Ask about the kinds of thoughts, questions, or feelings they have been having</a:t>
            </a:r>
          </a:p>
          <a:p>
            <a:pPr marL="171450" indent="-171450">
              <a:buFont typeface="Arial" panose="020B0604020202020204" pitchFamily="34" charset="0"/>
              <a:buChar char="•"/>
            </a:pPr>
            <a:r>
              <a:rPr lang="en-US" u="none" dirty="0"/>
              <a:t>Describe the kinds of reactions related to guilt and shame that people often have </a:t>
            </a:r>
          </a:p>
          <a:p>
            <a:pPr marL="171450" indent="-171450">
              <a:buFont typeface="Arial" panose="020B0604020202020204" pitchFamily="34" charset="0"/>
              <a:buChar char="•"/>
            </a:pPr>
            <a:r>
              <a:rPr lang="en-US" u="none" dirty="0"/>
              <a:t>Normalize the experience of guilt and shame while creating a safe environment where children can speak honestly about their experiences</a:t>
            </a:r>
          </a:p>
          <a:p>
            <a:pPr marL="171450" indent="-171450">
              <a:buFont typeface="Arial" panose="020B0604020202020204" pitchFamily="34" charset="0"/>
              <a:buChar char="•"/>
            </a:pPr>
            <a:r>
              <a:rPr lang="en-US" u="none" dirty="0"/>
              <a:t>Talk to a school mental health professional if these emotions are persistent or causing marked distress. A referral is generally indicated if the child’s actions are</a:t>
            </a:r>
            <a:r>
              <a:rPr lang="en-US" u="none" baseline="0" dirty="0"/>
              <a:t> known to have contributed to a death (e.g.  Child accidentally discharged a gun and killed someone).</a:t>
            </a:r>
            <a:endParaRPr lang="en-US" u="none" dirty="0"/>
          </a:p>
          <a:p>
            <a:pPr marL="171450" indent="-171450">
              <a:buFont typeface="Arial" panose="020B0604020202020204" pitchFamily="34" charset="0"/>
              <a:buChar char="•"/>
            </a:pPr>
            <a:endParaRPr lang="en-US" u="none" dirty="0"/>
          </a:p>
          <a:p>
            <a:r>
              <a:rPr lang="en-US" b="1" u="none" dirty="0"/>
              <a:t>*** Guilt &amp; Shame</a:t>
            </a:r>
          </a:p>
          <a:p>
            <a:endParaRPr lang="en-US" b="1" u="none" dirty="0"/>
          </a:p>
          <a:p>
            <a:r>
              <a:rPr lang="en-US" dirty="0" smtClean="0">
                <a:hlinkClick r:id="rId3"/>
              </a:rPr>
              <a:t>https://grievingstudents.org/module-section/guilt-shame/</a:t>
            </a:r>
            <a:endParaRPr lang="en-US" u="none" dirty="0"/>
          </a:p>
          <a:p>
            <a:endParaRPr lang="en-US"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97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Temporary academic challenges are common among grieving students and should be anticipated.</a:t>
            </a:r>
            <a:r>
              <a:rPr lang="en-US" baseline="0" dirty="0"/>
              <a:t> </a:t>
            </a:r>
            <a:r>
              <a:rPr lang="en-US" dirty="0"/>
              <a:t>These may occur immediately after the death. They might also first appear weeks or even months later. </a:t>
            </a:r>
          </a:p>
          <a:p>
            <a:endParaRPr lang="en-US" dirty="0"/>
          </a:p>
          <a:p>
            <a:r>
              <a:rPr lang="en-US" dirty="0"/>
              <a:t>Common</a:t>
            </a:r>
            <a:r>
              <a:rPr lang="en-US" baseline="0" dirty="0"/>
              <a:t> impacts on learning include:</a:t>
            </a:r>
          </a:p>
          <a:p>
            <a:pPr marL="171450" indent="-171450">
              <a:buFont typeface="Arial" panose="020B0604020202020204" pitchFamily="34" charset="0"/>
              <a:buChar char="•"/>
            </a:pPr>
            <a:r>
              <a:rPr lang="en-US" b="0" u="none" dirty="0"/>
              <a:t>Difficulty concentrating and distractibility </a:t>
            </a:r>
          </a:p>
          <a:p>
            <a:pPr marL="171450" indent="-171450">
              <a:buFont typeface="Arial" panose="020B0604020202020204" pitchFamily="34" charset="0"/>
              <a:buChar char="•"/>
            </a:pPr>
            <a:r>
              <a:rPr lang="en-US" b="0" u="none" dirty="0"/>
              <a:t>Limitations in learning and/or remembering new facts or concepts </a:t>
            </a:r>
          </a:p>
          <a:p>
            <a:pPr marL="171450" indent="-171450">
              <a:buFont typeface="Arial" panose="020B0604020202020204" pitchFamily="34" charset="0"/>
              <a:buChar char="•"/>
            </a:pPr>
            <a:r>
              <a:rPr lang="en-US" b="0" u="none" dirty="0"/>
              <a:t>Failing to hand in assignments or study for exams because of reduced family supervision</a:t>
            </a:r>
          </a:p>
          <a:p>
            <a:pPr marL="171450" indent="-171450">
              <a:buFont typeface="Arial" panose="020B0604020202020204" pitchFamily="34" charset="0"/>
              <a:buChar char="•"/>
            </a:pPr>
            <a:r>
              <a:rPr lang="en-US" b="0" u="none" dirty="0"/>
              <a:t>Preexisting learning challenges often become worse  </a:t>
            </a:r>
          </a:p>
          <a:p>
            <a:pPr marL="0" indent="0">
              <a:buFont typeface="Arial" panose="020B0604020202020204" pitchFamily="34" charset="0"/>
              <a:buNone/>
            </a:pPr>
            <a:endParaRPr lang="en-US" b="0" u="none" dirty="0"/>
          </a:p>
          <a:p>
            <a:endParaRPr lang="en-US" b="1" dirty="0"/>
          </a:p>
          <a:p>
            <a:r>
              <a:rPr lang="en-US" b="1" dirty="0"/>
              <a:t>*** Impact on Learning</a:t>
            </a:r>
          </a:p>
          <a:p>
            <a:endParaRPr lang="en-US" b="1" dirty="0"/>
          </a:p>
          <a:p>
            <a:r>
              <a:rPr lang="en-US" dirty="0" smtClean="0">
                <a:hlinkClick r:id="rId3"/>
              </a:rPr>
              <a:t>https://grievingstudents.org/module-section/impact-on-learning/</a:t>
            </a:r>
            <a:endParaRPr lang="en-US" b="0" dirty="0"/>
          </a:p>
          <a:p>
            <a:endParaRPr lang="en-US" b="0" dirty="0"/>
          </a:p>
          <a:p>
            <a:endParaRPr lang="en-US" b="0" dirty="0"/>
          </a:p>
          <a:p>
            <a:endParaRPr lang="en-US" b="0"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8710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school professionals to offer academic support proactively. Don’t wait for students to begin demonstrating academic challenges, or for academic challenges to become academic failure. Schools can be a source of valuable support to grieving students</a:t>
            </a:r>
            <a:r>
              <a:rPr lang="en-US" baseline="0" dirty="0"/>
              <a:t> and should not become another source of distress.</a:t>
            </a:r>
            <a:endParaRPr lang="en-US" dirty="0"/>
          </a:p>
          <a:p>
            <a:endParaRPr lang="en-US" dirty="0"/>
          </a:p>
          <a:p>
            <a:r>
              <a:rPr lang="en-US" dirty="0"/>
              <a:t>Assist grieving students in identifying the level of academic work that feels appropriate and achievable. Some helpful modifications include: </a:t>
            </a:r>
          </a:p>
          <a:p>
            <a:endParaRPr lang="en-US" dirty="0"/>
          </a:p>
          <a:p>
            <a:r>
              <a:rPr lang="en-US" u="none" dirty="0"/>
              <a:t>• Change an assignment. There are many ways to adapt assignments to better match grieving students’ current ability to focus. For example, allow a student to work on a project with a partner rather than solo. Suggest a student adapt a formal research paper into a more engaging assignment, such as an oral history project or a video. Offer a student the chance to defer an oral presentation and submit a written assignment instead. </a:t>
            </a:r>
          </a:p>
          <a:p>
            <a:r>
              <a:rPr lang="en-US" u="none" dirty="0"/>
              <a:t>• Change the focus or timing of a lesson. A literature class might choose a different book to discuss if the one originally scheduled describes a death similar to the one a student is currently grieving. A health class on the dangers of substance abuse might be postponed, or the grieving student excused, if he has just lost a sibling to a drug overdose. </a:t>
            </a:r>
          </a:p>
          <a:p>
            <a:r>
              <a:rPr lang="en-US" u="none" dirty="0"/>
              <a:t>• Reschedule or adapt tests. Immediately after a death, students might be exempted from some testing, or given modifications such as testing alone in a quiet location with extra time. Scores might be omitted or weighted less in determining final grades. It’s important for teachers to find a balance between maintaining reasonable expectations and providing additional support and accommodation for grieving students. Students need to be appropriately prepared to move ahead to their next grade.  </a:t>
            </a:r>
          </a:p>
          <a:p>
            <a:endParaRPr lang="en-US" u="none" dirty="0"/>
          </a:p>
          <a:p>
            <a:endParaRPr lang="en-US" b="1" u="none" dirty="0"/>
          </a:p>
          <a:p>
            <a:r>
              <a:rPr lang="en-US" b="1" u="none" dirty="0"/>
              <a:t>*** Impact on Learning</a:t>
            </a:r>
          </a:p>
          <a:p>
            <a:endParaRPr lang="en-US" b="1" u="none" dirty="0"/>
          </a:p>
          <a:p>
            <a:r>
              <a:rPr lang="en-US" dirty="0" smtClean="0">
                <a:hlinkClick r:id="rId3"/>
              </a:rPr>
              <a:t>https://grievingstudents.org/module-section/impact-on-learning/</a:t>
            </a:r>
            <a:endParaRPr lang="en-US"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266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07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03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10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457200"/>
            <a:fld id="{A34E4C15-F1F6-4FDC-B6FB-5499084E9E7F}" type="datetimeFigureOut">
              <a:rPr lang="en-US" smtClean="0">
                <a:solidFill>
                  <a:srgbClr val="990000"/>
                </a:solidFill>
              </a:rPr>
              <a:pPr defTabSz="457200"/>
              <a:t>8/6/2019</a:t>
            </a:fld>
            <a:endParaRPr lang="en-US">
              <a:solidFill>
                <a:srgbClr val="990000"/>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990000"/>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a:fld id="{794D1B55-2F3C-4297-98A1-2D902DA9E55B}" type="slidenum">
              <a:rPr lang="en-US" smtClean="0">
                <a:solidFill>
                  <a:srgbClr val="990000"/>
                </a:solidFill>
              </a:rPr>
              <a:pPr defTabSz="457200"/>
              <a:t>‹#›</a:t>
            </a:fld>
            <a:endParaRPr lang="en-US">
              <a:solidFill>
                <a:srgbClr val="990000"/>
              </a:solidFill>
            </a:endParaRPr>
          </a:p>
        </p:txBody>
      </p:sp>
    </p:spTree>
    <p:extLst>
      <p:ext uri="{BB962C8B-B14F-4D97-AF65-F5344CB8AC3E}">
        <p14:creationId xmlns:p14="http://schemas.microsoft.com/office/powerpoint/2010/main" val="3769594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3064715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3" name="Picture 2" descr="PPBackPurpl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0862" y="213236"/>
            <a:ext cx="11690284" cy="5845142"/>
          </a:xfrm>
          <a:prstGeom prst="rect">
            <a:avLst/>
          </a:prstGeom>
        </p:spPr>
      </p:pic>
      <p:sp>
        <p:nvSpPr>
          <p:cNvPr id="12"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13"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14"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cxnSp>
        <p:nvCxnSpPr>
          <p:cNvPr id="15" name="Straight Connector 14"/>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17" name="Straight Connector 16"/>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spTree>
    <p:extLst>
      <p:ext uri="{BB962C8B-B14F-4D97-AF65-F5344CB8AC3E}">
        <p14:creationId xmlns:p14="http://schemas.microsoft.com/office/powerpoint/2010/main" val="3846202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053BD746-42F4-485B-A554-9176D0ACA4BF}" type="datetimeFigureOut">
              <a:rPr lang="en-US" smtClean="0">
                <a:solidFill>
                  <a:prstClr val="black">
                    <a:tint val="75000"/>
                  </a:prstClr>
                </a:solidFill>
                <a:latin typeface="Arial" charset="0"/>
              </a:rPr>
              <a:pPr fontAlgn="base">
                <a:spcBef>
                  <a:spcPct val="0"/>
                </a:spcBef>
                <a:spcAft>
                  <a:spcPct val="0"/>
                </a:spcAft>
              </a:pPr>
              <a:t>8/6/2019</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9A4570F-5C77-457A-BE62-4164A152B7EE}"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65701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2378339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2613679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65202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164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24375-8945-4F82-A2FA-120650A8BEC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038072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24375-8945-4F82-A2FA-120650A8BEC2}"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096496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24375-8945-4F82-A2FA-120650A8BEC2}"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272445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24375-8945-4F82-A2FA-120650A8BEC2}"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926382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790345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2478376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8184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793742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335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457200"/>
            <a:fld id="{A34E4C15-F1F6-4FDC-B6FB-5499084E9E7F}" type="datetimeFigureOut">
              <a:rPr lang="en-US" smtClean="0">
                <a:solidFill>
                  <a:srgbClr val="990000"/>
                </a:solidFill>
              </a:rPr>
              <a:pPr defTabSz="457200"/>
              <a:t>8/6/2019</a:t>
            </a:fld>
            <a:endParaRPr lang="en-US">
              <a:solidFill>
                <a:srgbClr val="990000"/>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990000"/>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a:fld id="{794D1B55-2F3C-4297-98A1-2D902DA9E55B}" type="slidenum">
              <a:rPr lang="en-US" smtClean="0">
                <a:solidFill>
                  <a:srgbClr val="990000"/>
                </a:solidFill>
              </a:rPr>
              <a:pPr defTabSz="457200"/>
              <a:t>‹#›</a:t>
            </a:fld>
            <a:endParaRPr lang="en-US">
              <a:solidFill>
                <a:srgbClr val="990000"/>
              </a:solidFill>
            </a:endParaRPr>
          </a:p>
        </p:txBody>
      </p:sp>
    </p:spTree>
    <p:extLst>
      <p:ext uri="{BB962C8B-B14F-4D97-AF65-F5344CB8AC3E}">
        <p14:creationId xmlns:p14="http://schemas.microsoft.com/office/powerpoint/2010/main" val="108212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54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2049845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3" name="Picture 2" descr="PPBackPurpl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0862" y="213236"/>
            <a:ext cx="11690284" cy="5845142"/>
          </a:xfrm>
          <a:prstGeom prst="rect">
            <a:avLst/>
          </a:prstGeom>
        </p:spPr>
      </p:pic>
      <p:sp>
        <p:nvSpPr>
          <p:cNvPr id="12"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13"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14"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cxnSp>
        <p:nvCxnSpPr>
          <p:cNvPr id="15" name="Straight Connector 14"/>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17" name="Straight Connector 16"/>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spTree>
    <p:extLst>
      <p:ext uri="{BB962C8B-B14F-4D97-AF65-F5344CB8AC3E}">
        <p14:creationId xmlns:p14="http://schemas.microsoft.com/office/powerpoint/2010/main" val="2596957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053BD746-42F4-485B-A554-9176D0ACA4BF}" type="datetimeFigureOut">
              <a:rPr lang="en-US" smtClean="0">
                <a:solidFill>
                  <a:prstClr val="black">
                    <a:tint val="75000"/>
                  </a:prstClr>
                </a:solidFill>
                <a:latin typeface="Arial" charset="0"/>
              </a:rPr>
              <a:pPr fontAlgn="base">
                <a:spcBef>
                  <a:spcPct val="0"/>
                </a:spcBef>
                <a:spcAft>
                  <a:spcPct val="0"/>
                </a:spcAft>
              </a:pPr>
              <a:t>8/6/2019</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9A4570F-5C77-457A-BE62-4164A152B7EE}"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244275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40667" y="6096000"/>
            <a:ext cx="4910667" cy="685800"/>
          </a:xfrm>
          <a:prstGeom prst="rect">
            <a:avLst/>
          </a:prstGeom>
        </p:spPr>
      </p:pic>
    </p:spTree>
    <p:extLst>
      <p:ext uri="{BB962C8B-B14F-4D97-AF65-F5344CB8AC3E}">
        <p14:creationId xmlns:p14="http://schemas.microsoft.com/office/powerpoint/2010/main" val="1651641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70733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8811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32546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2515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5847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805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517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0713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3982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0272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7483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38203243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389239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88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08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53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11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32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0.xml"/><Relationship Id="rId7" Type="http://schemas.openxmlformats.org/officeDocument/2006/relationships/image" Target="../media/image1.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7.jp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D8BCE-12F0-41B2-8965-0EFE165590F6}"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36F9F-9251-4444-A58B-CCF896E3BD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858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638800"/>
            <a:ext cx="12192000" cy="1217818"/>
          </a:xfrm>
          <a:prstGeom prst="rect">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sz="1800">
              <a:solidFill>
                <a:prstClr val="white"/>
              </a:solidFill>
            </a:endParaRPr>
          </a:p>
        </p:txBody>
      </p:sp>
      <p:sp>
        <p:nvSpPr>
          <p:cNvPr id="8" name="Rectangle 7"/>
          <p:cNvSpPr/>
          <p:nvPr/>
        </p:nvSpPr>
        <p:spPr>
          <a:xfrm flipV="1">
            <a:off x="0" y="5588000"/>
            <a:ext cx="12192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sz="1800">
              <a:solidFill>
                <a:srgbClr val="990000"/>
              </a:solidFill>
            </a:endParaRPr>
          </a:p>
        </p:txBody>
      </p:sp>
      <p:pic>
        <p:nvPicPr>
          <p:cNvPr id="11" name="Picture 10" descr="Small Use Shield_GoldOnTrans.eps"/>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34703" y="238128"/>
            <a:ext cx="997652" cy="748239"/>
          </a:xfrm>
          <a:prstGeom prst="rect">
            <a:avLst/>
          </a:prstGeom>
        </p:spPr>
      </p:pic>
      <p:pic>
        <p:nvPicPr>
          <p:cNvPr id="12" name="Picture 11" descr="1-lineWordmark_GoldOnCard_NoBG.eps"/>
          <p:cNvPicPr>
            <a:picLocks noChangeAspect="1"/>
          </p:cNvPicPr>
          <p:nvPr/>
        </p:nvPicPr>
        <p:blipFill>
          <a:blip r:embed="rId8"/>
          <a:stretch>
            <a:fillRect/>
          </a:stretch>
        </p:blipFill>
        <p:spPr>
          <a:xfrm>
            <a:off x="9330267" y="6411233"/>
            <a:ext cx="2429501" cy="154821"/>
          </a:xfrm>
          <a:prstGeom prst="rect">
            <a:avLst/>
          </a:prstGeom>
        </p:spPr>
      </p:pic>
      <p:pic>
        <p:nvPicPr>
          <p:cNvPr id="10" name="Picture 9" descr="test.eps"/>
          <p:cNvPicPr>
            <a:picLocks noChangeAspect="1"/>
          </p:cNvPicPr>
          <p:nvPr/>
        </p:nvPicPr>
        <p:blipFill>
          <a:blip r:embed="rId9"/>
          <a:stretch>
            <a:fillRect/>
          </a:stretch>
        </p:blipFill>
        <p:spPr>
          <a:xfrm>
            <a:off x="465667" y="5916673"/>
            <a:ext cx="6714067" cy="674781"/>
          </a:xfrm>
          <a:prstGeom prst="rect">
            <a:avLst/>
          </a:prstGeom>
        </p:spPr>
      </p:pic>
    </p:spTree>
    <p:extLst>
      <p:ext uri="{BB962C8B-B14F-4D97-AF65-F5344CB8AC3E}">
        <p14:creationId xmlns:p14="http://schemas.microsoft.com/office/powerpoint/2010/main" val="1076257475"/>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D8BCE-12F0-41B2-8965-0EFE165590F6}" type="datetimeFigureOut">
              <a:rPr lang="en-US" smtClean="0"/>
              <a:t>8/6/2019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36F9F-9251-4444-A58B-CCF896E3BD08}" type="slidenum">
              <a:rPr lang="en-US" smtClean="0"/>
              <a:t>‹#›</a:t>
            </a:fld>
            <a:endParaRPr lang="en-US"/>
          </a:p>
        </p:txBody>
      </p:sp>
    </p:spTree>
    <p:extLst>
      <p:ext uri="{BB962C8B-B14F-4D97-AF65-F5344CB8AC3E}">
        <p14:creationId xmlns:p14="http://schemas.microsoft.com/office/powerpoint/2010/main" val="114855452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638800"/>
            <a:ext cx="12192000" cy="1217818"/>
          </a:xfrm>
          <a:prstGeom prst="rect">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flipV="1">
            <a:off x="0" y="5588000"/>
            <a:ext cx="12192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a:solidFill>
                <a:srgbClr val="990000"/>
              </a:solidFill>
            </a:endParaRPr>
          </a:p>
        </p:txBody>
      </p:sp>
      <p:pic>
        <p:nvPicPr>
          <p:cNvPr id="11" name="Picture 10" descr="Small Use Shield_GoldOnTrans.eps"/>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34703" y="238128"/>
            <a:ext cx="997652" cy="748239"/>
          </a:xfrm>
          <a:prstGeom prst="rect">
            <a:avLst/>
          </a:prstGeom>
        </p:spPr>
      </p:pic>
      <p:pic>
        <p:nvPicPr>
          <p:cNvPr id="12" name="Picture 11" descr="1-lineWordmark_GoldOnCard_NoBG.eps"/>
          <p:cNvPicPr>
            <a:picLocks noChangeAspect="1"/>
          </p:cNvPicPr>
          <p:nvPr/>
        </p:nvPicPr>
        <p:blipFill>
          <a:blip r:embed="rId8"/>
          <a:stretch>
            <a:fillRect/>
          </a:stretch>
        </p:blipFill>
        <p:spPr>
          <a:xfrm>
            <a:off x="9330267" y="6411233"/>
            <a:ext cx="2429501" cy="154821"/>
          </a:xfrm>
          <a:prstGeom prst="rect">
            <a:avLst/>
          </a:prstGeom>
        </p:spPr>
      </p:pic>
      <p:pic>
        <p:nvPicPr>
          <p:cNvPr id="10" name="Picture 9" descr="test.eps"/>
          <p:cNvPicPr>
            <a:picLocks noChangeAspect="1"/>
          </p:cNvPicPr>
          <p:nvPr/>
        </p:nvPicPr>
        <p:blipFill>
          <a:blip r:embed="rId9"/>
          <a:stretch>
            <a:fillRect/>
          </a:stretch>
        </p:blipFill>
        <p:spPr>
          <a:xfrm>
            <a:off x="465667" y="5916673"/>
            <a:ext cx="6714067" cy="674781"/>
          </a:xfrm>
          <a:prstGeom prst="rect">
            <a:avLst/>
          </a:prstGeom>
        </p:spPr>
      </p:pic>
    </p:spTree>
    <p:extLst>
      <p:ext uri="{BB962C8B-B14F-4D97-AF65-F5344CB8AC3E}">
        <p14:creationId xmlns:p14="http://schemas.microsoft.com/office/powerpoint/2010/main" val="2764423522"/>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0" r:id="rId4"/>
    <p:sldLayoutId id="214748371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pic>
        <p:nvPicPr>
          <p:cNvPr id="7" name="Picture 6"/>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3640667" y="6096000"/>
            <a:ext cx="4910667" cy="685800"/>
          </a:xfrm>
          <a:prstGeom prst="rect">
            <a:avLst/>
          </a:prstGeom>
        </p:spPr>
      </p:pic>
    </p:spTree>
    <p:extLst>
      <p:ext uri="{BB962C8B-B14F-4D97-AF65-F5344CB8AC3E}">
        <p14:creationId xmlns:p14="http://schemas.microsoft.com/office/powerpoint/2010/main" val="15229600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ctr"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8_Cynf3zmj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Zb8dKMGdGZ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qnxxdPqsrV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emf"/></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45.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92408" y="971659"/>
            <a:ext cx="7279574" cy="4453938"/>
          </a:xfrm>
          <a:prstGeom prst="rect">
            <a:avLst/>
          </a:prstGeom>
        </p:spPr>
      </p:pic>
      <p:sp>
        <p:nvSpPr>
          <p:cNvPr id="2" name="Title 1"/>
          <p:cNvSpPr>
            <a:spLocks noGrp="1"/>
          </p:cNvSpPr>
          <p:nvPr>
            <p:ph type="ctrTitle"/>
          </p:nvPr>
        </p:nvSpPr>
        <p:spPr>
          <a:xfrm>
            <a:off x="1761976" y="-198157"/>
            <a:ext cx="11396976" cy="1169816"/>
          </a:xfrm>
        </p:spPr>
        <p:txBody>
          <a:bodyPr>
            <a:noAutofit/>
          </a:bodyPr>
          <a:lstStyle/>
          <a:p>
            <a:pPr algn="l"/>
            <a:r>
              <a:rPr lang="en-US" sz="3600" b="1" dirty="0">
                <a:solidFill>
                  <a:srgbClr val="663300"/>
                </a:solidFill>
                <a:latin typeface="+mn-lt"/>
                <a:cs typeface="Aharoni" panose="02010803020104030203" pitchFamily="2" charset="-79"/>
              </a:rPr>
              <a:t>Supporting Grieving Students in Schools</a:t>
            </a:r>
          </a:p>
        </p:txBody>
      </p:sp>
      <p:sp>
        <p:nvSpPr>
          <p:cNvPr id="6" name="Rectangle 5"/>
          <p:cNvSpPr/>
          <p:nvPr/>
        </p:nvSpPr>
        <p:spPr>
          <a:xfrm>
            <a:off x="5483409" y="5425597"/>
            <a:ext cx="248786" cy="400110"/>
          </a:xfrm>
          <a:prstGeom prst="rect">
            <a:avLst/>
          </a:prstGeom>
        </p:spPr>
        <p:txBody>
          <a:bodyPr wrap="none">
            <a:spAutoFit/>
          </a:bodyPr>
          <a:lstStyle/>
          <a:p>
            <a:r>
              <a:rPr lang="en-US" sz="2000" dirty="0">
                <a:solidFill>
                  <a:prstClr val="black"/>
                </a:solidFill>
                <a:latin typeface="Garamond" panose="02020404030301010803" pitchFamily="18" charset="0"/>
              </a:rPr>
              <a:t> </a:t>
            </a:r>
          </a:p>
        </p:txBody>
      </p:sp>
      <p:pic>
        <p:nvPicPr>
          <p:cNvPr id="3" name="Picture 2" descr="Scholastic Grieving Students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5024" y="5483919"/>
            <a:ext cx="3400425" cy="90487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919" y="5625652"/>
            <a:ext cx="2886478" cy="1066949"/>
          </a:xfrm>
          <a:prstGeom prst="rect">
            <a:avLst/>
          </a:prstGeom>
        </p:spPr>
      </p:pic>
    </p:spTree>
    <p:extLst>
      <p:ext uri="{BB962C8B-B14F-4D97-AF65-F5344CB8AC3E}">
        <p14:creationId xmlns:p14="http://schemas.microsoft.com/office/powerpoint/2010/main" val="408452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solidFill>
                  <a:srgbClr val="663300"/>
                </a:solidFill>
                <a:latin typeface="+mn-lt"/>
              </a:rPr>
              <a:t>Offer Academic Support Proactively</a:t>
            </a:r>
          </a:p>
        </p:txBody>
      </p:sp>
      <p:sp>
        <p:nvSpPr>
          <p:cNvPr id="3" name="Content Placeholder 2"/>
          <p:cNvSpPr>
            <a:spLocks noGrp="1"/>
          </p:cNvSpPr>
          <p:nvPr>
            <p:ph idx="1"/>
          </p:nvPr>
        </p:nvSpPr>
        <p:spPr>
          <a:xfrm>
            <a:off x="818151" y="1914682"/>
            <a:ext cx="6992815" cy="4351338"/>
          </a:xfrm>
        </p:spPr>
        <p:txBody>
          <a:bodyPr/>
          <a:lstStyle/>
          <a:p>
            <a:r>
              <a:rPr lang="en-US" sz="3600" dirty="0"/>
              <a:t>Change an assignment</a:t>
            </a:r>
          </a:p>
          <a:p>
            <a:endParaRPr lang="en-US" sz="3600" dirty="0"/>
          </a:p>
          <a:p>
            <a:r>
              <a:rPr lang="en-US" sz="3600" dirty="0"/>
              <a:t>Change the focus or timing of a lesson</a:t>
            </a:r>
          </a:p>
          <a:p>
            <a:endParaRPr lang="en-US" sz="3600" dirty="0"/>
          </a:p>
          <a:p>
            <a:r>
              <a:rPr lang="en-US" sz="3600" dirty="0"/>
              <a:t>Reschedule or adapt tests</a:t>
            </a:r>
          </a:p>
          <a:p>
            <a:endParaRPr lang="en-US" dirty="0"/>
          </a:p>
          <a:p>
            <a:endParaRPr lang="en-US" dirty="0"/>
          </a:p>
          <a:p>
            <a:endParaRPr lang="en-US" dirty="0"/>
          </a:p>
          <a:p>
            <a:endParaRPr lang="en-US" dirty="0"/>
          </a:p>
        </p:txBody>
      </p:sp>
      <p:sp>
        <p:nvSpPr>
          <p:cNvPr id="4" name="Rounded Rectangle 3"/>
          <p:cNvSpPr/>
          <p:nvPr/>
        </p:nvSpPr>
        <p:spPr>
          <a:xfrm>
            <a:off x="8108868" y="1914682"/>
            <a:ext cx="3493324" cy="1802296"/>
          </a:xfrm>
          <a:prstGeom prst="roundRect">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p:nvSpPr>
        <p:spPr>
          <a:xfrm>
            <a:off x="7749639" y="3581426"/>
            <a:ext cx="3780310" cy="2031290"/>
          </a:xfrm>
          <a:prstGeom prst="roundRect">
            <a:avLst/>
          </a:prstGeom>
          <a:solidFill>
            <a:srgbClr val="00B05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rot="20247558">
            <a:off x="8721960" y="2371395"/>
            <a:ext cx="2790701"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REACTIVE</a:t>
            </a:r>
          </a:p>
        </p:txBody>
      </p:sp>
      <p:sp>
        <p:nvSpPr>
          <p:cNvPr id="9" name="TextBox 8"/>
          <p:cNvSpPr txBox="1"/>
          <p:nvPr/>
        </p:nvSpPr>
        <p:spPr>
          <a:xfrm rot="20204531">
            <a:off x="8262184" y="4341682"/>
            <a:ext cx="2755219"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PROACTIVE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65727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0" y="0"/>
            <a:ext cx="10515600" cy="1325563"/>
          </a:xfrm>
        </p:spPr>
        <p:txBody>
          <a:bodyPr/>
          <a:lstStyle/>
          <a:p>
            <a:r>
              <a:rPr lang="en-US" b="1" dirty="0">
                <a:solidFill>
                  <a:srgbClr val="663300"/>
                </a:solidFill>
                <a:latin typeface="+mn-lt"/>
              </a:rPr>
              <a:t>Types of Losses</a:t>
            </a:r>
          </a:p>
        </p:txBody>
      </p:sp>
      <p:sp>
        <p:nvSpPr>
          <p:cNvPr id="3" name="Content Placeholder 2"/>
          <p:cNvSpPr>
            <a:spLocks noGrp="1"/>
          </p:cNvSpPr>
          <p:nvPr>
            <p:ph idx="1"/>
          </p:nvPr>
        </p:nvSpPr>
        <p:spPr>
          <a:xfrm>
            <a:off x="407500" y="1207569"/>
            <a:ext cx="7303816" cy="4856409"/>
          </a:xfrm>
        </p:spPr>
        <p:txBody>
          <a:bodyPr>
            <a:normAutofit/>
          </a:bodyPr>
          <a:lstStyle/>
          <a:p>
            <a:pPr marL="0" indent="0">
              <a:buNone/>
            </a:pPr>
            <a:r>
              <a:rPr lang="en-US" b="1" dirty="0">
                <a:solidFill>
                  <a:srgbClr val="7030A0"/>
                </a:solidFill>
              </a:rPr>
              <a:t>Primary Loss</a:t>
            </a:r>
            <a:r>
              <a:rPr lang="en-US" dirty="0"/>
              <a:t>:  the death of a family member,                                                        close friend or loved one</a:t>
            </a:r>
          </a:p>
          <a:p>
            <a:pPr marL="0" indent="0">
              <a:buNone/>
            </a:pPr>
            <a:endParaRPr lang="en-US" dirty="0"/>
          </a:p>
          <a:p>
            <a:pPr marL="0" indent="0">
              <a:buNone/>
            </a:pPr>
            <a:r>
              <a:rPr lang="en-US" b="1" dirty="0">
                <a:solidFill>
                  <a:srgbClr val="7030A0"/>
                </a:solidFill>
              </a:rPr>
              <a:t>Secondary Loss</a:t>
            </a:r>
            <a:r>
              <a:rPr lang="en-US" dirty="0">
                <a:solidFill>
                  <a:srgbClr val="7030A0"/>
                </a:solidFill>
              </a:rPr>
              <a:t>: </a:t>
            </a:r>
            <a:r>
              <a:rPr lang="en-US" dirty="0"/>
              <a:t>Such things as changes in relationships, schools, family finances, and lifestyle  </a:t>
            </a:r>
          </a:p>
          <a:p>
            <a:pPr marL="0" indent="0">
              <a:buNone/>
            </a:pPr>
            <a:endParaRPr lang="en-US" dirty="0"/>
          </a:p>
          <a:p>
            <a:pPr marL="0" indent="0">
              <a:buNone/>
            </a:pPr>
            <a:r>
              <a:rPr lang="en-US" b="1" dirty="0">
                <a:solidFill>
                  <a:srgbClr val="7030A0"/>
                </a:solidFill>
              </a:rPr>
              <a:t>Cumulative Loss</a:t>
            </a:r>
            <a:r>
              <a:rPr lang="en-US" dirty="0"/>
              <a:t>:  Results following a number of successive losses experienced by a child over time   </a:t>
            </a:r>
          </a:p>
          <a:p>
            <a:pPr marL="0" indent="0">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5140" y="540074"/>
            <a:ext cx="3942303" cy="5913455"/>
          </a:xfrm>
          <a:prstGeom prst="rect">
            <a:avLst/>
          </a:prstGeom>
          <a:effectLst>
            <a:softEdge rad="63500"/>
          </a:effectLst>
        </p:spPr>
      </p:pic>
    </p:spTree>
    <p:extLst>
      <p:ext uri="{BB962C8B-B14F-4D97-AF65-F5344CB8AC3E}">
        <p14:creationId xmlns:p14="http://schemas.microsoft.com/office/powerpoint/2010/main" val="372702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0000"/>
            <a:lum/>
            <a:extLst>
              <a:ext uri="{28A0092B-C50C-407E-A947-70E740481C1C}">
                <a14:useLocalDpi xmlns:a14="http://schemas.microsoft.com/office/drawing/2010/main"/>
              </a:ext>
            </a:extLst>
          </a:blip>
          <a:srcRect/>
          <a:stretch>
            <a:fillRect l="5000" t="11000" r="5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945" y="-197451"/>
            <a:ext cx="10515600" cy="1325563"/>
          </a:xfrm>
        </p:spPr>
        <p:txBody>
          <a:bodyPr/>
          <a:lstStyle/>
          <a:p>
            <a:r>
              <a:rPr lang="en-US" b="1" dirty="0">
                <a:solidFill>
                  <a:srgbClr val="663300"/>
                </a:solidFill>
                <a:latin typeface="+mn-lt"/>
              </a:rPr>
              <a:t>Grief Over Time</a:t>
            </a:r>
          </a:p>
        </p:txBody>
      </p:sp>
      <p:sp>
        <p:nvSpPr>
          <p:cNvPr id="3" name="TextBox 2"/>
          <p:cNvSpPr txBox="1"/>
          <p:nvPr/>
        </p:nvSpPr>
        <p:spPr>
          <a:xfrm>
            <a:off x="215063" y="1128112"/>
            <a:ext cx="11258251" cy="5386090"/>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prstClr val="black"/>
                </a:solidFill>
              </a:rPr>
              <a:t>Grief proceeds on its own terms</a:t>
            </a:r>
          </a:p>
          <a:p>
            <a:pPr marL="457200" indent="-457200">
              <a:buFont typeface="Arial" panose="020B0604020202020204" pitchFamily="34" charset="0"/>
              <a:buChar char="•"/>
            </a:pPr>
            <a:endParaRPr lang="en-US" sz="3200" b="1" dirty="0">
              <a:solidFill>
                <a:prstClr val="black"/>
              </a:solidFill>
            </a:endParaRPr>
          </a:p>
          <a:p>
            <a:pPr marL="457200" indent="-457200">
              <a:buFont typeface="Arial" panose="020B0604020202020204" pitchFamily="34" charset="0"/>
              <a:buChar char="•"/>
            </a:pPr>
            <a:r>
              <a:rPr lang="en-US" sz="3200" b="1" dirty="0">
                <a:solidFill>
                  <a:prstClr val="black"/>
                </a:solidFill>
              </a:rPr>
              <a:t> As children grow and develop, even normative transitions and changes in their lives will remind them of the loss</a:t>
            </a:r>
          </a:p>
          <a:p>
            <a:pPr marL="457200" indent="-457200">
              <a:buFont typeface="Arial" panose="020B0604020202020204" pitchFamily="34" charset="0"/>
              <a:buChar char="•"/>
            </a:pPr>
            <a:endParaRPr lang="en-US" sz="3200" b="1" dirty="0">
              <a:solidFill>
                <a:prstClr val="black"/>
              </a:solidFill>
            </a:endParaRPr>
          </a:p>
          <a:p>
            <a:pPr marL="457200" indent="-457200">
              <a:buFont typeface="Arial" panose="020B0604020202020204" pitchFamily="34" charset="0"/>
              <a:buChar char="•"/>
            </a:pPr>
            <a:r>
              <a:rPr lang="en-US" sz="3200" b="1" dirty="0">
                <a:solidFill>
                  <a:prstClr val="black"/>
                </a:solidFill>
              </a:rPr>
              <a:t> As children develop, they become more capable of understanding and adjusting to their loss  </a:t>
            </a:r>
          </a:p>
          <a:p>
            <a:pPr marL="457200" indent="-457200">
              <a:buFont typeface="Arial" panose="020B0604020202020204" pitchFamily="34" charset="0"/>
              <a:buChar char="•"/>
            </a:pPr>
            <a:endParaRPr lang="en-US" sz="3200" b="1" dirty="0">
              <a:solidFill>
                <a:prstClr val="black"/>
              </a:solidFill>
            </a:endParaRPr>
          </a:p>
          <a:p>
            <a:pPr marL="457200" indent="-457200">
              <a:buFont typeface="Arial" panose="020B0604020202020204" pitchFamily="34" charset="0"/>
              <a:buChar char="•"/>
            </a:pPr>
            <a:r>
              <a:rPr lang="en-US" sz="3200" b="1" dirty="0">
                <a:solidFill>
                  <a:prstClr val="black"/>
                </a:solidFill>
              </a:rPr>
              <a:t>Children experience grief differently over time, and often revisit deep feelings at special events and times of transition </a:t>
            </a:r>
          </a:p>
          <a:p>
            <a:pPr marL="342900" indent="-342900">
              <a:buFontTx/>
              <a:buAutoNum type="arabicPeriod"/>
            </a:pPr>
            <a:endParaRPr lang="en-US" sz="2400" dirty="0">
              <a:solidFill>
                <a:prstClr val="black"/>
              </a:solidFill>
            </a:endParaRPr>
          </a:p>
        </p:txBody>
      </p:sp>
    </p:spTree>
    <p:extLst>
      <p:ext uri="{BB962C8B-B14F-4D97-AF65-F5344CB8AC3E}">
        <p14:creationId xmlns:p14="http://schemas.microsoft.com/office/powerpoint/2010/main" val="159732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53" y="0"/>
            <a:ext cx="10515600" cy="1325563"/>
          </a:xfrm>
        </p:spPr>
        <p:txBody>
          <a:bodyPr/>
          <a:lstStyle/>
          <a:p>
            <a:r>
              <a:rPr lang="en-US" b="1" dirty="0">
                <a:solidFill>
                  <a:srgbClr val="663300"/>
                </a:solidFill>
                <a:latin typeface="+mn-lt"/>
              </a:rPr>
              <a:t>Barriers for Children in Talking About Loss</a:t>
            </a:r>
          </a:p>
        </p:txBody>
      </p:sp>
      <p:sp>
        <p:nvSpPr>
          <p:cNvPr id="3" name="Rectangle 2"/>
          <p:cNvSpPr/>
          <p:nvPr/>
        </p:nvSpPr>
        <p:spPr>
          <a:xfrm>
            <a:off x="4348915" y="1575238"/>
            <a:ext cx="7367463" cy="4708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Children may…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Conclude they have done something wrong by talking about death and avoid raising the subject again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Hold in their feelings as a way to support their family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Try to look fine and reassure family they are okay when they really need support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Not fully understand death and loss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Have problems expressing their complicated feelings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Feel overwhelmed by the experience and their strong feelings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58" y="1325563"/>
            <a:ext cx="3514725" cy="5282762"/>
          </a:xfrm>
          <a:prstGeom prst="rect">
            <a:avLst/>
          </a:prstGeom>
        </p:spPr>
      </p:pic>
    </p:spTree>
    <p:extLst>
      <p:ext uri="{BB962C8B-B14F-4D97-AF65-F5344CB8AC3E}">
        <p14:creationId xmlns:p14="http://schemas.microsoft.com/office/powerpoint/2010/main" val="387080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34" y="22856"/>
            <a:ext cx="11053175" cy="1325563"/>
          </a:xfrm>
        </p:spPr>
        <p:txBody>
          <a:bodyPr/>
          <a:lstStyle/>
          <a:p>
            <a:r>
              <a:rPr lang="en-US" b="1" dirty="0">
                <a:solidFill>
                  <a:srgbClr val="663300"/>
                </a:solidFill>
                <a:latin typeface="+mn-lt"/>
              </a:rPr>
              <a:t>How to Act</a:t>
            </a:r>
          </a:p>
        </p:txBody>
      </p:sp>
      <p:sp>
        <p:nvSpPr>
          <p:cNvPr id="3" name="TextBox 2"/>
          <p:cNvSpPr txBox="1"/>
          <p:nvPr/>
        </p:nvSpPr>
        <p:spPr>
          <a:xfrm>
            <a:off x="3986291" y="489375"/>
            <a:ext cx="7891397"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Be present and authentic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Listen more, talk less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Avoid trying to “cheer up” students or their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Accept expressions of emotion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Show empathy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Don’t be afraid to show emotions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80988" marR="0" lvl="0" indent="-280988"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Step in to stop harmful behaviors when safety        is a concern</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215" y="1348419"/>
            <a:ext cx="2861714" cy="4898557"/>
          </a:xfrm>
          <a:prstGeom prst="rect">
            <a:avLst/>
          </a:prstGeom>
        </p:spPr>
      </p:pic>
    </p:spTree>
    <p:extLst>
      <p:ext uri="{BB962C8B-B14F-4D97-AF65-F5344CB8AC3E}">
        <p14:creationId xmlns:p14="http://schemas.microsoft.com/office/powerpoint/2010/main" val="3910765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896" y="0"/>
            <a:ext cx="10515600" cy="1325563"/>
          </a:xfrm>
        </p:spPr>
        <p:txBody>
          <a:bodyPr>
            <a:normAutofit/>
          </a:bodyPr>
          <a:lstStyle/>
          <a:p>
            <a:r>
              <a:rPr lang="en-US" sz="4800" b="1" dirty="0">
                <a:solidFill>
                  <a:srgbClr val="663300"/>
                </a:solidFill>
                <a:latin typeface="+mn-lt"/>
              </a:rPr>
              <a:t>A supportive and empathic teacher</a:t>
            </a:r>
          </a:p>
        </p:txBody>
      </p:sp>
      <p:sp>
        <p:nvSpPr>
          <p:cNvPr id="2" name="Rectangle 1">
            <a:hlinkClick r:id="rId2"/>
          </p:cNvPr>
          <p:cNvSpPr/>
          <p:nvPr/>
        </p:nvSpPr>
        <p:spPr>
          <a:xfrm>
            <a:off x="4627516" y="2913811"/>
            <a:ext cx="2118360" cy="461665"/>
          </a:xfrm>
          <a:prstGeom prst="rect">
            <a:avLst/>
          </a:prstGeom>
        </p:spPr>
        <p:txBody>
          <a:bodyPr wrap="square">
            <a:spAutoFit/>
          </a:bodyPr>
          <a:lstStyle/>
          <a:p>
            <a:r>
              <a:rPr lang="en-US" sz="2400" dirty="0">
                <a:solidFill>
                  <a:prstClr val="black"/>
                </a:solidFill>
                <a:hlinkClick r:id="rId2"/>
              </a:rPr>
              <a:t>Click for video.</a:t>
            </a:r>
            <a:endParaRPr lang="en-US" sz="2400" dirty="0">
              <a:solidFill>
                <a:prstClr val="black"/>
              </a:solidFill>
            </a:endParaRPr>
          </a:p>
        </p:txBody>
      </p:sp>
    </p:spTree>
    <p:extLst>
      <p:ext uri="{BB962C8B-B14F-4D97-AF65-F5344CB8AC3E}">
        <p14:creationId xmlns:p14="http://schemas.microsoft.com/office/powerpoint/2010/main" val="20403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37" y="115406"/>
            <a:ext cx="11040649" cy="1325563"/>
          </a:xfrm>
        </p:spPr>
        <p:txBody>
          <a:bodyPr/>
          <a:lstStyle/>
          <a:p>
            <a:r>
              <a:rPr lang="en-US" b="1" dirty="0">
                <a:solidFill>
                  <a:srgbClr val="663300"/>
                </a:solidFill>
                <a:latin typeface="+mn-lt"/>
              </a:rPr>
              <a:t>Goals of Support</a:t>
            </a:r>
          </a:p>
        </p:txBody>
      </p:sp>
      <p:sp>
        <p:nvSpPr>
          <p:cNvPr id="3" name="TextBox 2"/>
          <p:cNvSpPr txBox="1"/>
          <p:nvPr/>
        </p:nvSpPr>
        <p:spPr>
          <a:xfrm>
            <a:off x="450937" y="1451017"/>
            <a:ext cx="11273425"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Decrease the sense of isolation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Increase academic function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Increase the likelihood children will talk                                                                                                                             with their families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Increase the likelihood children will talk                                                                                                    with and receive support from their peers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Identify problems in the family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Connect with students on something of immense importance </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4457" y="695672"/>
            <a:ext cx="5331473" cy="5162517"/>
          </a:xfrm>
          <a:prstGeom prst="rect">
            <a:avLst/>
          </a:prstGeom>
        </p:spPr>
      </p:pic>
    </p:spTree>
    <p:extLst>
      <p:ext uri="{BB962C8B-B14F-4D97-AF65-F5344CB8AC3E}">
        <p14:creationId xmlns:p14="http://schemas.microsoft.com/office/powerpoint/2010/main" val="4215111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7505" y="852594"/>
            <a:ext cx="10515600" cy="1325563"/>
          </a:xfrm>
        </p:spPr>
        <p:txBody>
          <a:bodyPr>
            <a:noAutofit/>
          </a:bodyPr>
          <a:lstStyle/>
          <a:p>
            <a:r>
              <a:rPr lang="en-US" sz="5400" b="1" dirty="0">
                <a:solidFill>
                  <a:srgbClr val="663300"/>
                </a:solidFill>
                <a:latin typeface="+mn-lt"/>
              </a:rPr>
              <a:t>Initiating the </a:t>
            </a:r>
            <a:br>
              <a:rPr lang="en-US" sz="5400" b="1" dirty="0">
                <a:solidFill>
                  <a:srgbClr val="663300"/>
                </a:solidFill>
                <a:latin typeface="+mn-lt"/>
              </a:rPr>
            </a:br>
            <a:r>
              <a:rPr lang="en-US" sz="5400" b="1" dirty="0">
                <a:solidFill>
                  <a:srgbClr val="663300"/>
                </a:solidFill>
                <a:latin typeface="+mn-lt"/>
              </a:rPr>
              <a:t>Conversation</a:t>
            </a:r>
          </a:p>
        </p:txBody>
      </p:sp>
      <p:sp>
        <p:nvSpPr>
          <p:cNvPr id="4" name="TextBox 3"/>
          <p:cNvSpPr txBox="1"/>
          <p:nvPr/>
        </p:nvSpPr>
        <p:spPr>
          <a:xfrm>
            <a:off x="1327505" y="3297254"/>
            <a:ext cx="4502860" cy="34778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Express concern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Be genuine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Invite the conversation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Listen and observe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1" i="0" u="none" strike="noStrike" kern="1200" cap="none" spc="0" normalizeH="0" baseline="0" noProof="0" dirty="0">
              <a:ln>
                <a:noFill/>
              </a:ln>
              <a:solidFill>
                <a:srgbClr val="663300"/>
              </a:solidFill>
              <a:effectLst/>
              <a:uLnTx/>
              <a:uFillTx/>
              <a:latin typeface="Calibri"/>
              <a:ea typeface="+mn-ea"/>
              <a:cs typeface="+mn-cs"/>
            </a:endParaRPr>
          </a:p>
        </p:txBody>
      </p:sp>
      <p:sp>
        <p:nvSpPr>
          <p:cNvPr id="6" name="TextBox 5"/>
          <p:cNvSpPr txBox="1"/>
          <p:nvPr/>
        </p:nvSpPr>
        <p:spPr>
          <a:xfrm>
            <a:off x="6828692" y="2992648"/>
            <a:ext cx="4067908"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Limit personal sharing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Offer practical advice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Offer reassurance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Maintain contact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0636" y="214398"/>
            <a:ext cx="5072671" cy="2900276"/>
          </a:xfrm>
          <a:prstGeom prst="rect">
            <a:avLst/>
          </a:prstGeom>
          <a:effectLst>
            <a:softEdge rad="63500"/>
          </a:effectLst>
        </p:spPr>
      </p:pic>
    </p:spTree>
    <p:extLst>
      <p:ext uri="{BB962C8B-B14F-4D97-AF65-F5344CB8AC3E}">
        <p14:creationId xmlns:p14="http://schemas.microsoft.com/office/powerpoint/2010/main" val="1655081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13038"/>
            <a:ext cx="10515600" cy="1325563"/>
          </a:xfrm>
        </p:spPr>
        <p:txBody>
          <a:bodyPr/>
          <a:lstStyle/>
          <a:p>
            <a:r>
              <a:rPr lang="en-US" b="1" dirty="0">
                <a:solidFill>
                  <a:srgbClr val="663300"/>
                </a:solidFill>
                <a:latin typeface="+mn-lt"/>
              </a:rPr>
              <a:t>What not to say…</a:t>
            </a:r>
          </a:p>
        </p:txBody>
      </p:sp>
      <p:graphicFrame>
        <p:nvGraphicFramePr>
          <p:cNvPr id="4" name="Table 3"/>
          <p:cNvGraphicFramePr>
            <a:graphicFrameLocks noGrp="1"/>
          </p:cNvGraphicFramePr>
          <p:nvPr>
            <p:extLst/>
          </p:nvPr>
        </p:nvGraphicFramePr>
        <p:xfrm>
          <a:off x="491294" y="1217252"/>
          <a:ext cx="11229650" cy="5376826"/>
        </p:xfrm>
        <a:graphic>
          <a:graphicData uri="http://schemas.openxmlformats.org/drawingml/2006/table">
            <a:tbl>
              <a:tblPr firstRow="1" bandRow="1">
                <a:tableStyleId>{5C22544A-7EE6-4342-B048-85BDC9FD1C3A}</a:tableStyleId>
              </a:tblPr>
              <a:tblGrid>
                <a:gridCol w="5614825">
                  <a:extLst>
                    <a:ext uri="{9D8B030D-6E8A-4147-A177-3AD203B41FA5}">
                      <a16:colId xmlns:a16="http://schemas.microsoft.com/office/drawing/2014/main" val="20000"/>
                    </a:ext>
                  </a:extLst>
                </a:gridCol>
                <a:gridCol w="5614825">
                  <a:extLst>
                    <a:ext uri="{9D8B030D-6E8A-4147-A177-3AD203B41FA5}">
                      <a16:colId xmlns:a16="http://schemas.microsoft.com/office/drawing/2014/main" val="20001"/>
                    </a:ext>
                  </a:extLst>
                </a:gridCol>
              </a:tblGrid>
              <a:tr h="419209">
                <a:tc>
                  <a:txBody>
                    <a:bodyPr/>
                    <a:lstStyle/>
                    <a:p>
                      <a:r>
                        <a:rPr lang="en-US" sz="2400" dirty="0"/>
                        <a:t>Don’t Say</a:t>
                      </a:r>
                      <a:r>
                        <a:rPr lang="en-US" sz="2400" baseline="0" dirty="0"/>
                        <a:t> This </a:t>
                      </a:r>
                      <a:endParaRPr lang="en-US" sz="2400" dirty="0"/>
                    </a:p>
                  </a:txBody>
                  <a:tcPr/>
                </a:tc>
                <a:tc>
                  <a:txBody>
                    <a:bodyPr/>
                    <a:lstStyle/>
                    <a:p>
                      <a:r>
                        <a:rPr lang="en-US" sz="2400" dirty="0"/>
                        <a:t>Say this instead </a:t>
                      </a:r>
                    </a:p>
                  </a:txBody>
                  <a:tcPr/>
                </a:tc>
                <a:extLst>
                  <a:ext uri="{0D108BD9-81ED-4DB2-BD59-A6C34878D82A}">
                    <a16:rowId xmlns:a16="http://schemas.microsoft.com/office/drawing/2014/main" val="10000"/>
                  </a:ext>
                </a:extLst>
              </a:tr>
              <a:tr h="754576">
                <a:tc>
                  <a:txBody>
                    <a:bodyPr/>
                    <a:lstStyle/>
                    <a:p>
                      <a:r>
                        <a:rPr lang="en-US" sz="2400" dirty="0"/>
                        <a:t>“I know just what you’re going through.”</a:t>
                      </a:r>
                    </a:p>
                  </a:txBody>
                  <a:tcPr/>
                </a:tc>
                <a:tc>
                  <a:txBody>
                    <a:bodyPr/>
                    <a:lstStyle/>
                    <a:p>
                      <a:r>
                        <a:rPr lang="en-US" sz="2400" dirty="0"/>
                        <a:t>“Can you tell me more about what this has been like for you?”</a:t>
                      </a:r>
                    </a:p>
                  </a:txBody>
                  <a:tcPr/>
                </a:tc>
                <a:extLst>
                  <a:ext uri="{0D108BD9-81ED-4DB2-BD59-A6C34878D82A}">
                    <a16:rowId xmlns:a16="http://schemas.microsoft.com/office/drawing/2014/main" val="10001"/>
                  </a:ext>
                </a:extLst>
              </a:tr>
              <a:tr h="1089943">
                <a:tc>
                  <a:txBody>
                    <a:bodyPr/>
                    <a:lstStyle/>
                    <a:p>
                      <a:r>
                        <a:rPr lang="en-US" sz="2400" dirty="0"/>
                        <a:t>“You must be incredibly angry.”  </a:t>
                      </a:r>
                    </a:p>
                  </a:txBody>
                  <a:tcPr/>
                </a:tc>
                <a:tc>
                  <a:txBody>
                    <a:bodyPr/>
                    <a:lstStyle/>
                    <a:p>
                      <a:r>
                        <a:rPr lang="en-US" sz="2400" dirty="0"/>
                        <a:t>“Most people have strong feelings when something like this happens to them. What has this been like for you?”</a:t>
                      </a:r>
                    </a:p>
                  </a:txBody>
                  <a:tcPr/>
                </a:tc>
                <a:extLst>
                  <a:ext uri="{0D108BD9-81ED-4DB2-BD59-A6C34878D82A}">
                    <a16:rowId xmlns:a16="http://schemas.microsoft.com/office/drawing/2014/main" val="10002"/>
                  </a:ext>
                </a:extLst>
              </a:tr>
              <a:tr h="1578599">
                <a:tc>
                  <a:txBody>
                    <a:bodyPr/>
                    <a:lstStyle/>
                    <a:p>
                      <a:r>
                        <a:rPr lang="en-US" sz="2400" dirty="0"/>
                        <a:t>“This is hard. But it’s important to remember the good things in life, too.”  </a:t>
                      </a:r>
                    </a:p>
                  </a:txBody>
                  <a:tcPr/>
                </a:tc>
                <a:tc>
                  <a:txBody>
                    <a:bodyPr/>
                    <a:lstStyle/>
                    <a:p>
                      <a:r>
                        <a:rPr lang="en-US" sz="2400" dirty="0"/>
                        <a:t>“What kinds of memories do you have about the person who died?”</a:t>
                      </a:r>
                    </a:p>
                  </a:txBody>
                  <a:tcPr/>
                </a:tc>
                <a:extLst>
                  <a:ext uri="{0D108BD9-81ED-4DB2-BD59-A6C34878D82A}">
                    <a16:rowId xmlns:a16="http://schemas.microsoft.com/office/drawing/2014/main" val="10003"/>
                  </a:ext>
                </a:extLst>
              </a:tr>
              <a:tr h="1329347">
                <a:tc>
                  <a:txBody>
                    <a:bodyPr/>
                    <a:lstStyle/>
                    <a:p>
                      <a:r>
                        <a:rPr lang="en-US" sz="2400" dirty="0"/>
                        <a:t>“At least he’s no longer in pain.”  </a:t>
                      </a:r>
                    </a:p>
                  </a:txBody>
                  <a:tcPr/>
                </a:tc>
                <a:tc>
                  <a:txBody>
                    <a:bodyPr/>
                    <a:lstStyle/>
                    <a:p>
                      <a:r>
                        <a:rPr lang="en-US" sz="2400" dirty="0"/>
                        <a:t>“What sorts of things have you been thinking about since your loved one died?”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4847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nvPr>
        </p:nvGraphicFramePr>
        <p:xfrm>
          <a:off x="488514" y="719666"/>
          <a:ext cx="11235848" cy="5733781"/>
        </p:xfrm>
        <a:graphic>
          <a:graphicData uri="http://schemas.openxmlformats.org/drawingml/2006/table">
            <a:tbl>
              <a:tblPr firstRow="1" bandRow="1">
                <a:tableStyleId>{5C22544A-7EE6-4342-B048-85BDC9FD1C3A}</a:tableStyleId>
              </a:tblPr>
              <a:tblGrid>
                <a:gridCol w="5617924">
                  <a:extLst>
                    <a:ext uri="{9D8B030D-6E8A-4147-A177-3AD203B41FA5}">
                      <a16:colId xmlns:a16="http://schemas.microsoft.com/office/drawing/2014/main" val="20000"/>
                    </a:ext>
                  </a:extLst>
                </a:gridCol>
                <a:gridCol w="5617924">
                  <a:extLst>
                    <a:ext uri="{9D8B030D-6E8A-4147-A177-3AD203B41FA5}">
                      <a16:colId xmlns:a16="http://schemas.microsoft.com/office/drawing/2014/main" val="20001"/>
                    </a:ext>
                  </a:extLst>
                </a:gridCol>
              </a:tblGrid>
              <a:tr h="512754">
                <a:tc>
                  <a:txBody>
                    <a:bodyPr/>
                    <a:lstStyle/>
                    <a:p>
                      <a:r>
                        <a:rPr lang="en-US" sz="2400" dirty="0"/>
                        <a:t>Don’t</a:t>
                      </a:r>
                      <a:r>
                        <a:rPr lang="en-US" sz="2400" baseline="0" dirty="0"/>
                        <a:t> Say this</a:t>
                      </a:r>
                      <a:endParaRPr lang="en-US" sz="2400" dirty="0"/>
                    </a:p>
                  </a:txBody>
                  <a:tcPr/>
                </a:tc>
                <a:tc>
                  <a:txBody>
                    <a:bodyPr/>
                    <a:lstStyle/>
                    <a:p>
                      <a:r>
                        <a:rPr lang="en-US" sz="2400" dirty="0"/>
                        <a:t>Say this instead</a:t>
                      </a:r>
                    </a:p>
                  </a:txBody>
                  <a:tcPr/>
                </a:tc>
                <a:extLst>
                  <a:ext uri="{0D108BD9-81ED-4DB2-BD59-A6C34878D82A}">
                    <a16:rowId xmlns:a16="http://schemas.microsoft.com/office/drawing/2014/main" val="10000"/>
                  </a:ext>
                </a:extLst>
              </a:tr>
              <a:tr h="1643625">
                <a:tc>
                  <a:txBody>
                    <a:bodyPr/>
                    <a:lstStyle/>
                    <a:p>
                      <a:r>
                        <a:rPr lang="en-US" sz="2400" dirty="0"/>
                        <a:t>“I lost both my parents when I was your age.”  </a:t>
                      </a:r>
                    </a:p>
                  </a:txBody>
                  <a:tcPr/>
                </a:tc>
                <a:tc>
                  <a:txBody>
                    <a:bodyPr/>
                    <a:lstStyle/>
                    <a:p>
                      <a:r>
                        <a:rPr lang="en-US" sz="2400" dirty="0"/>
                        <a:t>“Tell me more about what this has been like for you.”</a:t>
                      </a:r>
                    </a:p>
                  </a:txBody>
                  <a:tcPr/>
                </a:tc>
                <a:extLst>
                  <a:ext uri="{0D108BD9-81ED-4DB2-BD59-A6C34878D82A}">
                    <a16:rowId xmlns:a16="http://schemas.microsoft.com/office/drawing/2014/main" val="10001"/>
                  </a:ext>
                </a:extLst>
              </a:tr>
              <a:tr h="2022922">
                <a:tc>
                  <a:txBody>
                    <a:bodyPr/>
                    <a:lstStyle/>
                    <a:p>
                      <a:r>
                        <a:rPr lang="en-US" sz="2400" dirty="0"/>
                        <a:t>“You’ll need to be strong now for your family. It’s important to get a grip on your feelings.”  </a:t>
                      </a:r>
                    </a:p>
                  </a:txBody>
                  <a:tcPr/>
                </a:tc>
                <a:tc>
                  <a:txBody>
                    <a:bodyPr/>
                    <a:lstStyle/>
                    <a:p>
                      <a:r>
                        <a:rPr lang="en-US" sz="2400" dirty="0"/>
                        <a:t>“How is your family doing? What kinds of concerns do you have about them?”</a:t>
                      </a:r>
                    </a:p>
                  </a:txBody>
                  <a:tcPr/>
                </a:tc>
                <a:extLst>
                  <a:ext uri="{0D108BD9-81ED-4DB2-BD59-A6C34878D82A}">
                    <a16:rowId xmlns:a16="http://schemas.microsoft.com/office/drawing/2014/main" val="10002"/>
                  </a:ext>
                </a:extLst>
              </a:tr>
              <a:tr h="1264326">
                <a:tc>
                  <a:txBody>
                    <a:bodyPr/>
                    <a:lstStyle/>
                    <a:p>
                      <a:r>
                        <a:rPr lang="en-US" sz="2400" dirty="0"/>
                        <a:t>“My dog died last week. I know how you must be feeling.”  </a:t>
                      </a:r>
                    </a:p>
                  </a:txBody>
                  <a:tcPr/>
                </a:tc>
                <a:tc>
                  <a:txBody>
                    <a:bodyPr/>
                    <a:lstStyle/>
                    <a:p>
                      <a:r>
                        <a:rPr lang="en-US" sz="2400" dirty="0"/>
                        <a:t>“I know how I’ve felt when someone I loved died, but I don’t really know how you’re feeling. Can you tell me something about what this has been like for you?”</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400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351" y="1171747"/>
            <a:ext cx="5164871" cy="5324512"/>
          </a:xfrm>
          <a:prstGeom prst="rect">
            <a:avLst/>
          </a:prstGeom>
        </p:spPr>
      </p:pic>
      <p:sp>
        <p:nvSpPr>
          <p:cNvPr id="2" name="Title 1"/>
          <p:cNvSpPr>
            <a:spLocks noGrp="1"/>
          </p:cNvSpPr>
          <p:nvPr>
            <p:ph type="title"/>
          </p:nvPr>
        </p:nvSpPr>
        <p:spPr>
          <a:xfrm>
            <a:off x="545312" y="0"/>
            <a:ext cx="11156477" cy="1318943"/>
          </a:xfrm>
        </p:spPr>
        <p:txBody>
          <a:bodyPr>
            <a:normAutofit/>
          </a:bodyPr>
          <a:lstStyle/>
          <a:p>
            <a:r>
              <a:rPr lang="en-US" sz="4800" b="1" dirty="0">
                <a:solidFill>
                  <a:srgbClr val="663300"/>
                </a:solidFill>
                <a:latin typeface="+mn-lt"/>
              </a:rPr>
              <a:t>Loss is common in the lives of children</a:t>
            </a:r>
          </a:p>
        </p:txBody>
      </p:sp>
      <p:sp>
        <p:nvSpPr>
          <p:cNvPr id="6" name="Content Placeholder 2"/>
          <p:cNvSpPr txBox="1">
            <a:spLocks/>
          </p:cNvSpPr>
          <p:nvPr/>
        </p:nvSpPr>
        <p:spPr>
          <a:xfrm>
            <a:off x="3071446" y="1633971"/>
            <a:ext cx="8815754" cy="3958007"/>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0"/>
              </a:spcAft>
            </a:pPr>
            <a:r>
              <a:rPr lang="en-US" sz="2400" dirty="0">
                <a:solidFill>
                  <a:srgbClr val="1B180F"/>
                </a:solidFill>
                <a:latin typeface="Franklin Gothic Book" panose="020B0503020102020204" pitchFamily="34" charset="0"/>
                <a:ea typeface="ＭＳ Ｐゴシック" panose="020B0600070205080204" pitchFamily="34" charset="-128"/>
                <a:cs typeface="ＭＳ Ｐゴシック" panose="020B0600070205080204" pitchFamily="34" charset="-128"/>
              </a:rPr>
              <a:t>Loss is common in the lives of both younger children and adolescents</a:t>
            </a:r>
          </a:p>
          <a:p>
            <a:pPr>
              <a:spcAft>
                <a:spcPts val="3000"/>
              </a:spcAft>
            </a:pPr>
            <a:r>
              <a:rPr lang="en-US" sz="2400" dirty="0">
                <a:solidFill>
                  <a:srgbClr val="1B180F"/>
                </a:solidFill>
                <a:latin typeface="Franklin Gothic Book" panose="020B0503020102020204" pitchFamily="34" charset="0"/>
                <a:ea typeface="ＭＳ Ｐゴシック" panose="020B0600070205080204" pitchFamily="34" charset="-128"/>
                <a:cs typeface="ＭＳ Ｐゴシック" panose="020B0600070205080204" pitchFamily="34" charset="-128"/>
              </a:rPr>
              <a:t>About 5% will face the death of a parent by age 16</a:t>
            </a:r>
          </a:p>
          <a:p>
            <a:pPr>
              <a:spcAft>
                <a:spcPts val="3000"/>
              </a:spcAft>
            </a:pPr>
            <a:r>
              <a:rPr lang="en-US" sz="2400" dirty="0">
                <a:solidFill>
                  <a:srgbClr val="1B180F"/>
                </a:solidFill>
                <a:latin typeface="Franklin Gothic Book" panose="020B0503020102020204" pitchFamily="34" charset="0"/>
                <a:ea typeface="ＭＳ Ｐゴシック" panose="020B0600070205080204" pitchFamily="34" charset="-128"/>
                <a:cs typeface="ＭＳ Ｐゴシック" panose="020B0600070205080204" pitchFamily="34" charset="-128"/>
              </a:rPr>
              <a:t>Almost all children experience the death of an important person in their lives</a:t>
            </a:r>
          </a:p>
          <a:p>
            <a:pPr>
              <a:spcAft>
                <a:spcPts val="3000"/>
              </a:spcAft>
            </a:pPr>
            <a:r>
              <a:rPr lang="en-US" sz="2400" dirty="0">
                <a:solidFill>
                  <a:srgbClr val="1B180F"/>
                </a:solidFill>
                <a:latin typeface="Franklin Gothic Book" panose="020B0503020102020204" pitchFamily="34" charset="0"/>
                <a:ea typeface="ＭＳ Ｐゴシック" panose="020B0600070205080204" pitchFamily="34" charset="-128"/>
                <a:cs typeface="ＭＳ Ｐゴシック" panose="020B0600070205080204" pitchFamily="34" charset="-128"/>
              </a:rPr>
              <a:t>It’s likely you work with grieving children every day, even if you don’t see any children who appear to be grieving</a:t>
            </a:r>
          </a:p>
        </p:txBody>
      </p:sp>
    </p:spTree>
    <p:extLst>
      <p:ext uri="{BB962C8B-B14F-4D97-AF65-F5344CB8AC3E}">
        <p14:creationId xmlns:p14="http://schemas.microsoft.com/office/powerpoint/2010/main" val="1152273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197" y="365125"/>
            <a:ext cx="10515600" cy="1325563"/>
          </a:xfrm>
        </p:spPr>
        <p:txBody>
          <a:bodyPr>
            <a:normAutofit/>
          </a:bodyPr>
          <a:lstStyle/>
          <a:p>
            <a:r>
              <a:rPr lang="en-US" b="1" dirty="0">
                <a:solidFill>
                  <a:srgbClr val="663300"/>
                </a:solidFill>
                <a:latin typeface="+mn-lt"/>
              </a:rPr>
              <a:t>Checking a Child’s Understanding of Death</a:t>
            </a:r>
          </a:p>
        </p:txBody>
      </p:sp>
      <p:sp>
        <p:nvSpPr>
          <p:cNvPr id="3" name="Content Placeholder 2"/>
          <p:cNvSpPr>
            <a:spLocks noGrp="1"/>
          </p:cNvSpPr>
          <p:nvPr>
            <p:ph idx="1"/>
          </p:nvPr>
        </p:nvSpPr>
        <p:spPr>
          <a:xfrm>
            <a:off x="576197" y="1825625"/>
            <a:ext cx="11010377" cy="4351338"/>
          </a:xfrm>
        </p:spPr>
        <p:txBody>
          <a:bodyPr>
            <a:normAutofit fontScale="92500" lnSpcReduction="10000"/>
          </a:bodyPr>
          <a:lstStyle/>
          <a:p>
            <a:r>
              <a:rPr lang="en-US" sz="3600" b="1" dirty="0"/>
              <a:t>Start by asking children what they understand about death</a:t>
            </a:r>
          </a:p>
          <a:p>
            <a:endParaRPr lang="en-US" sz="3600" b="1" dirty="0"/>
          </a:p>
          <a:p>
            <a:r>
              <a:rPr lang="en-US" sz="3600" b="1" dirty="0"/>
              <a:t> Give them simple, direct and developmentally-appropriate explanations </a:t>
            </a:r>
          </a:p>
          <a:p>
            <a:endParaRPr lang="en-US" sz="3600" b="1" dirty="0"/>
          </a:p>
          <a:p>
            <a:r>
              <a:rPr lang="en-US" sz="3600" b="1" dirty="0"/>
              <a:t>Ask them to explain back to you what they understand</a:t>
            </a:r>
          </a:p>
          <a:p>
            <a:endParaRPr lang="en-US" sz="3600" b="1" dirty="0"/>
          </a:p>
          <a:p>
            <a:r>
              <a:rPr lang="en-US" sz="3600" b="1" dirty="0"/>
              <a:t> Correct any misunderstandings or misconceptions.  </a:t>
            </a:r>
          </a:p>
        </p:txBody>
      </p:sp>
    </p:spTree>
    <p:extLst>
      <p:ext uri="{BB962C8B-B14F-4D97-AF65-F5344CB8AC3E}">
        <p14:creationId xmlns:p14="http://schemas.microsoft.com/office/powerpoint/2010/main" val="203143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79" y="214812"/>
            <a:ext cx="10515600" cy="1325563"/>
          </a:xfrm>
        </p:spPr>
        <p:txBody>
          <a:bodyPr/>
          <a:lstStyle/>
          <a:p>
            <a:r>
              <a:rPr lang="en-US" b="1" dirty="0">
                <a:solidFill>
                  <a:srgbClr val="663300"/>
                </a:solidFill>
                <a:latin typeface="+mn-lt"/>
              </a:rPr>
              <a:t>Cultural Sensitivity</a:t>
            </a:r>
          </a:p>
        </p:txBody>
      </p:sp>
      <p:sp>
        <p:nvSpPr>
          <p:cNvPr id="3" name="Content Placeholder 2"/>
          <p:cNvSpPr>
            <a:spLocks noGrp="1"/>
          </p:cNvSpPr>
          <p:nvPr>
            <p:ph idx="1"/>
          </p:nvPr>
        </p:nvSpPr>
        <p:spPr>
          <a:xfrm>
            <a:off x="587679" y="1449844"/>
            <a:ext cx="5168352" cy="5103356"/>
          </a:xfrm>
        </p:spPr>
        <p:txBody>
          <a:bodyPr>
            <a:normAutofit fontScale="92500" lnSpcReduction="20000"/>
          </a:bodyPr>
          <a:lstStyle/>
          <a:p>
            <a:r>
              <a:rPr lang="en-US" dirty="0"/>
              <a:t>Remember that the fundamental experience of grief is universal</a:t>
            </a:r>
          </a:p>
          <a:p>
            <a:endParaRPr lang="en-US" dirty="0"/>
          </a:p>
          <a:p>
            <a:r>
              <a:rPr lang="en-US" dirty="0"/>
              <a:t>Ask questions</a:t>
            </a:r>
          </a:p>
          <a:p>
            <a:endParaRPr lang="en-US" dirty="0"/>
          </a:p>
          <a:p>
            <a:r>
              <a:rPr lang="en-US" dirty="0"/>
              <a:t>Ask openly when you are unsure what would be most helpful for a family or individual</a:t>
            </a:r>
          </a:p>
          <a:p>
            <a:endParaRPr lang="en-US" dirty="0"/>
          </a:p>
          <a:p>
            <a:r>
              <a:rPr lang="en-US" dirty="0"/>
              <a:t>Watch out for assumptions</a:t>
            </a:r>
          </a:p>
          <a:p>
            <a:endParaRPr lang="en-US" dirty="0"/>
          </a:p>
          <a:p>
            <a:r>
              <a:rPr lang="en-US" dirty="0"/>
              <a:t>Be empathetic, thoughtful and sensitive</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6031" y="790575"/>
            <a:ext cx="5758976" cy="5762625"/>
          </a:xfrm>
          <a:prstGeom prst="rect">
            <a:avLst/>
          </a:prstGeom>
        </p:spPr>
      </p:pic>
    </p:spTree>
    <p:extLst>
      <p:ext uri="{BB962C8B-B14F-4D97-AF65-F5344CB8AC3E}">
        <p14:creationId xmlns:p14="http://schemas.microsoft.com/office/powerpoint/2010/main" val="3549107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935" y="1031846"/>
            <a:ext cx="5046782" cy="5649728"/>
          </a:xfrm>
          <a:prstGeom prst="rect">
            <a:avLst/>
          </a:prstGeom>
        </p:spPr>
      </p:pic>
      <p:sp>
        <p:nvSpPr>
          <p:cNvPr id="2" name="Title 1"/>
          <p:cNvSpPr>
            <a:spLocks noGrp="1"/>
          </p:cNvSpPr>
          <p:nvPr>
            <p:ph type="title"/>
          </p:nvPr>
        </p:nvSpPr>
        <p:spPr>
          <a:xfrm>
            <a:off x="648182" y="1093842"/>
            <a:ext cx="10902387" cy="706055"/>
          </a:xfrm>
        </p:spPr>
        <p:txBody>
          <a:bodyPr>
            <a:normAutofit fontScale="90000"/>
          </a:bodyPr>
          <a:lstStyle/>
          <a:p>
            <a:r>
              <a:rPr lang="en-US" b="1" dirty="0">
                <a:solidFill>
                  <a:srgbClr val="663300"/>
                </a:solidFill>
                <a:latin typeface="+mn-lt"/>
              </a:rPr>
              <a:t>Common Grief  Triggers</a:t>
            </a:r>
            <a:br>
              <a:rPr lang="en-US" b="1" dirty="0">
                <a:solidFill>
                  <a:srgbClr val="663300"/>
                </a:solidFill>
                <a:latin typeface="+mn-lt"/>
              </a:rPr>
            </a:br>
            <a:r>
              <a:rPr lang="en-US" b="1" dirty="0">
                <a:solidFill>
                  <a:srgbClr val="663300"/>
                </a:solidFill>
                <a:latin typeface="+mn-lt"/>
              </a:rPr>
              <a:t/>
            </a:r>
            <a:br>
              <a:rPr lang="en-US" b="1" dirty="0">
                <a:solidFill>
                  <a:srgbClr val="663300"/>
                </a:solidFill>
                <a:latin typeface="+mn-lt"/>
              </a:rPr>
            </a:br>
            <a:r>
              <a:rPr lang="en-US" b="1" dirty="0">
                <a:solidFill>
                  <a:srgbClr val="663300"/>
                </a:solidFill>
                <a:latin typeface="+mn-lt"/>
              </a:rPr>
              <a:t> </a:t>
            </a:r>
          </a:p>
        </p:txBody>
      </p:sp>
      <p:sp>
        <p:nvSpPr>
          <p:cNvPr id="4" name="Rectangle 3"/>
          <p:cNvSpPr/>
          <p:nvPr/>
        </p:nvSpPr>
        <p:spPr>
          <a:xfrm>
            <a:off x="648182" y="1724396"/>
            <a:ext cx="11366340" cy="3970318"/>
          </a:xfrm>
          <a:prstGeom prst="rect">
            <a:avLst/>
          </a:prstGeom>
        </p:spPr>
        <p:txBody>
          <a:bodyPr wrap="square">
            <a:spAutoFit/>
          </a:bodyPr>
          <a:lstStyle/>
          <a:p>
            <a:r>
              <a:rPr lang="en-US" sz="3600" dirty="0">
                <a:solidFill>
                  <a:prstClr val="black"/>
                </a:solidFill>
              </a:rPr>
              <a:t>• Hearing a song or seeing a TV show </a:t>
            </a:r>
          </a:p>
          <a:p>
            <a:endParaRPr lang="en-US" sz="3600" dirty="0">
              <a:solidFill>
                <a:prstClr val="black"/>
              </a:solidFill>
            </a:endParaRPr>
          </a:p>
          <a:p>
            <a:r>
              <a:rPr lang="en-US" sz="3600" dirty="0">
                <a:solidFill>
                  <a:prstClr val="black"/>
                </a:solidFill>
              </a:rPr>
              <a:t>• Special occasions  </a:t>
            </a:r>
          </a:p>
          <a:p>
            <a:endParaRPr lang="en-US" sz="3600" dirty="0">
              <a:solidFill>
                <a:prstClr val="black"/>
              </a:solidFill>
            </a:endParaRPr>
          </a:p>
          <a:p>
            <a:r>
              <a:rPr lang="en-US" sz="3600" dirty="0">
                <a:solidFill>
                  <a:prstClr val="black"/>
                </a:solidFill>
              </a:rPr>
              <a:t>• Transitions  </a:t>
            </a:r>
          </a:p>
          <a:p>
            <a:endParaRPr lang="en-US" sz="3600" dirty="0">
              <a:solidFill>
                <a:prstClr val="black"/>
              </a:solidFill>
            </a:endParaRPr>
          </a:p>
          <a:p>
            <a:r>
              <a:rPr lang="en-US" sz="3600" dirty="0">
                <a:solidFill>
                  <a:prstClr val="black"/>
                </a:solidFill>
              </a:rPr>
              <a:t>• Lost opportunities  </a:t>
            </a:r>
          </a:p>
        </p:txBody>
      </p:sp>
    </p:spTree>
    <p:extLst>
      <p:ext uri="{BB962C8B-B14F-4D97-AF65-F5344CB8AC3E}">
        <p14:creationId xmlns:p14="http://schemas.microsoft.com/office/powerpoint/2010/main" val="662334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896" y="0"/>
            <a:ext cx="10515600" cy="1325563"/>
          </a:xfrm>
        </p:spPr>
        <p:txBody>
          <a:bodyPr>
            <a:normAutofit/>
          </a:bodyPr>
          <a:lstStyle/>
          <a:p>
            <a:r>
              <a:rPr lang="en-US" sz="4800" b="1" dirty="0">
                <a:solidFill>
                  <a:srgbClr val="663300"/>
                </a:solidFill>
                <a:latin typeface="+mn-lt"/>
              </a:rPr>
              <a:t>Grief triggers</a:t>
            </a:r>
          </a:p>
        </p:txBody>
      </p:sp>
      <p:sp>
        <p:nvSpPr>
          <p:cNvPr id="2" name="Rectangle 1"/>
          <p:cNvSpPr/>
          <p:nvPr/>
        </p:nvSpPr>
        <p:spPr>
          <a:xfrm>
            <a:off x="4627516" y="2913811"/>
            <a:ext cx="2118360" cy="461665"/>
          </a:xfrm>
          <a:prstGeom prst="rect">
            <a:avLst/>
          </a:prstGeom>
        </p:spPr>
        <p:txBody>
          <a:bodyPr wrap="square">
            <a:spAutoFit/>
          </a:bodyPr>
          <a:lstStyle/>
          <a:p>
            <a:r>
              <a:rPr lang="en-US" sz="2400" dirty="0">
                <a:solidFill>
                  <a:prstClr val="black"/>
                </a:solidFill>
                <a:hlinkClick r:id="rId2"/>
              </a:rPr>
              <a:t>Click for video.</a:t>
            </a:r>
            <a:endParaRPr lang="en-US" sz="2400" dirty="0">
              <a:solidFill>
                <a:prstClr val="black"/>
              </a:solidFill>
            </a:endParaRPr>
          </a:p>
        </p:txBody>
      </p:sp>
    </p:spTree>
    <p:extLst>
      <p:ext uri="{BB962C8B-B14F-4D97-AF65-F5344CB8AC3E}">
        <p14:creationId xmlns:p14="http://schemas.microsoft.com/office/powerpoint/2010/main" val="4184120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44" y="0"/>
            <a:ext cx="10937111" cy="1325563"/>
          </a:xfrm>
        </p:spPr>
        <p:txBody>
          <a:bodyPr/>
          <a:lstStyle/>
          <a:p>
            <a:r>
              <a:rPr lang="en-US" b="1" dirty="0">
                <a:solidFill>
                  <a:srgbClr val="663300"/>
                </a:solidFill>
                <a:latin typeface="+mn-lt"/>
              </a:rPr>
              <a:t>Preparing Students to Manage Grief Triggers</a:t>
            </a:r>
          </a:p>
        </p:txBody>
      </p:sp>
      <p:sp>
        <p:nvSpPr>
          <p:cNvPr id="3" name="Content Placeholder 2"/>
          <p:cNvSpPr>
            <a:spLocks noGrp="1"/>
          </p:cNvSpPr>
          <p:nvPr>
            <p:ph idx="1"/>
          </p:nvPr>
        </p:nvSpPr>
        <p:spPr>
          <a:xfrm>
            <a:off x="627444" y="1220055"/>
            <a:ext cx="10515600" cy="5145886"/>
          </a:xfrm>
        </p:spPr>
        <p:txBody>
          <a:bodyPr>
            <a:normAutofit/>
          </a:bodyPr>
          <a:lstStyle/>
          <a:p>
            <a:r>
              <a:rPr lang="en-US" dirty="0"/>
              <a:t>Identify a safe space or location where the student can go</a:t>
            </a:r>
          </a:p>
          <a:p>
            <a:r>
              <a:rPr lang="en-US" dirty="0"/>
              <a:t>Provide the child with the name of an adult he or she can see when feeling upset or wishing to talk</a:t>
            </a:r>
          </a:p>
          <a:p>
            <a:r>
              <a:rPr lang="en-US" dirty="0"/>
              <a:t>Set up procedures that allow the student to obtain support</a:t>
            </a:r>
          </a:p>
          <a:p>
            <a:r>
              <a:rPr lang="en-US" dirty="0"/>
              <a:t>Allow the child to call a parent or family member </a:t>
            </a:r>
          </a:p>
          <a:p>
            <a:r>
              <a:rPr lang="en-US" dirty="0"/>
              <a:t>Give permission and encouragement for the child to speak                  with other school staff</a:t>
            </a:r>
          </a:p>
          <a:p>
            <a:r>
              <a:rPr lang="en-US" dirty="0"/>
              <a:t>Offer private time to talk over                                                                             feelings, questions, or other concerns                                                               </a:t>
            </a:r>
          </a:p>
          <a:p>
            <a:endParaRPr lang="en-US" dirty="0"/>
          </a:p>
          <a:p>
            <a:endParaRPr lang="en-US" dirty="0"/>
          </a:p>
        </p:txBody>
      </p:sp>
      <p:pic>
        <p:nvPicPr>
          <p:cNvPr id="4098" name="Picture 2" descr="http://www.eutactical.com/media/catalog/product/cache/1/image/9df78eab33525d08d6e5fb8d27136e95/3/_/3_0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28516" y="4302369"/>
            <a:ext cx="4536040" cy="22680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6134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7" y="59471"/>
            <a:ext cx="10515600" cy="1325563"/>
          </a:xfrm>
        </p:spPr>
        <p:txBody>
          <a:bodyPr/>
          <a:lstStyle/>
          <a:p>
            <a:r>
              <a:rPr lang="en-US" b="1" dirty="0">
                <a:solidFill>
                  <a:srgbClr val="663300"/>
                </a:solidFill>
                <a:latin typeface="+mn-lt"/>
              </a:rPr>
              <a:t>Anticipate &amp; Minimize Triggers </a:t>
            </a:r>
          </a:p>
        </p:txBody>
      </p:sp>
      <p:sp>
        <p:nvSpPr>
          <p:cNvPr id="3" name="Content Placeholder 2"/>
          <p:cNvSpPr>
            <a:spLocks noGrp="1"/>
          </p:cNvSpPr>
          <p:nvPr>
            <p:ph idx="1"/>
          </p:nvPr>
        </p:nvSpPr>
        <p:spPr>
          <a:xfrm>
            <a:off x="4619121" y="1385034"/>
            <a:ext cx="7074877" cy="5303502"/>
          </a:xfrm>
        </p:spPr>
        <p:txBody>
          <a:bodyPr>
            <a:normAutofit lnSpcReduction="10000"/>
          </a:bodyPr>
          <a:lstStyle/>
          <a:p>
            <a:r>
              <a:rPr lang="en-US" dirty="0"/>
              <a:t>Expect that triggers may occur around holidays, Mother’s Day and Father’s Day, the child’s birthday, the birthday of the deceased, or the anniversary of the person’s death</a:t>
            </a:r>
          </a:p>
          <a:p>
            <a:r>
              <a:rPr lang="en-US" dirty="0"/>
              <a:t>Introduce class activities in a way that acknowledges absences and offers alternatives</a:t>
            </a:r>
          </a:p>
          <a:p>
            <a:r>
              <a:rPr lang="en-US" dirty="0"/>
              <a:t>Make an effort to reach out to grieving students at school events where the absence of a loved one may be especially noticeable </a:t>
            </a:r>
          </a:p>
          <a:p>
            <a:r>
              <a:rPr lang="en-US" dirty="0"/>
              <a:t>Introduce subjects such as serious illness, accidental death, war, or violence with sensitivity</a:t>
            </a:r>
          </a:p>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751" y="1758462"/>
            <a:ext cx="4364370" cy="4364370"/>
          </a:xfrm>
          <a:prstGeom prst="rect">
            <a:avLst/>
          </a:prstGeom>
        </p:spPr>
      </p:pic>
    </p:spTree>
    <p:extLst>
      <p:ext uri="{BB962C8B-B14F-4D97-AF65-F5344CB8AC3E}">
        <p14:creationId xmlns:p14="http://schemas.microsoft.com/office/powerpoint/2010/main" val="2620048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0"/>
            <a:ext cx="10515600" cy="1325563"/>
          </a:xfrm>
        </p:spPr>
        <p:txBody>
          <a:bodyPr/>
          <a:lstStyle/>
          <a:p>
            <a:r>
              <a:rPr lang="en-US" b="1" dirty="0">
                <a:solidFill>
                  <a:srgbClr val="663300"/>
                </a:solidFill>
                <a:latin typeface="+mn-lt"/>
              </a:rPr>
              <a:t>Connecting With Grieving Families</a:t>
            </a:r>
          </a:p>
        </p:txBody>
      </p:sp>
      <p:sp>
        <p:nvSpPr>
          <p:cNvPr id="3" name="Content Placeholder 2"/>
          <p:cNvSpPr>
            <a:spLocks noGrp="1"/>
          </p:cNvSpPr>
          <p:nvPr>
            <p:ph idx="1"/>
          </p:nvPr>
        </p:nvSpPr>
        <p:spPr>
          <a:xfrm>
            <a:off x="562628" y="1325563"/>
            <a:ext cx="6451947" cy="5301685"/>
          </a:xfrm>
        </p:spPr>
        <p:txBody>
          <a:bodyPr>
            <a:normAutofit fontScale="70000" lnSpcReduction="20000"/>
          </a:bodyPr>
          <a:lstStyle/>
          <a:p>
            <a:r>
              <a:rPr lang="en-US" dirty="0"/>
              <a:t>Express condolences on behalf of the school community</a:t>
            </a:r>
          </a:p>
          <a:p>
            <a:endParaRPr lang="en-US" dirty="0"/>
          </a:p>
          <a:p>
            <a:r>
              <a:rPr lang="en-US" dirty="0"/>
              <a:t>Determine what information they wish shared with students and staff </a:t>
            </a:r>
          </a:p>
          <a:p>
            <a:endParaRPr lang="en-US" u="sng" dirty="0"/>
          </a:p>
          <a:p>
            <a:r>
              <a:rPr lang="en-US" dirty="0"/>
              <a:t>Check-in with the family about your efforts to support the child and ask for assistance in identifying what the child knows or does not know about the death </a:t>
            </a:r>
          </a:p>
          <a:p>
            <a:endParaRPr lang="en-US" dirty="0"/>
          </a:p>
          <a:p>
            <a:r>
              <a:rPr lang="en-US" dirty="0"/>
              <a:t>Let the family know the professional resources of the school are available</a:t>
            </a:r>
          </a:p>
          <a:p>
            <a:endParaRPr lang="en-US" dirty="0"/>
          </a:p>
          <a:p>
            <a:r>
              <a:rPr lang="en-US" dirty="0"/>
              <a:t>Offer advice on how to support grieving children</a:t>
            </a:r>
          </a:p>
          <a:p>
            <a:endParaRPr lang="en-US" dirty="0"/>
          </a:p>
          <a:p>
            <a:r>
              <a:rPr lang="en-US" dirty="0"/>
              <a:t>Remind parents of their critical role in supporting their children at this time</a:t>
            </a:r>
          </a:p>
          <a:p>
            <a:endParaRPr lang="en-US" dirty="0"/>
          </a:p>
          <a:p>
            <a:endParaRPr lang="en-US" dirty="0"/>
          </a:p>
          <a:p>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14575" y="1911926"/>
            <a:ext cx="4651561" cy="3479471"/>
          </a:xfrm>
          <a:prstGeom prst="rect">
            <a:avLst/>
          </a:prstGeom>
          <a:effectLst>
            <a:softEdge rad="127000"/>
          </a:effectLst>
        </p:spPr>
      </p:pic>
    </p:spTree>
    <p:extLst>
      <p:ext uri="{BB962C8B-B14F-4D97-AF65-F5344CB8AC3E}">
        <p14:creationId xmlns:p14="http://schemas.microsoft.com/office/powerpoint/2010/main" val="2558601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356" y="883376"/>
            <a:ext cx="10955537" cy="6210760"/>
          </a:xfrm>
        </p:spPr>
        <p:txBody>
          <a:bodyPr>
            <a:noAutofit/>
          </a:bodyPr>
          <a:lstStyle/>
          <a:p>
            <a:r>
              <a:rPr lang="en-US" sz="3200" b="1" dirty="0"/>
              <a:t>Assist with transition of the student back to school </a:t>
            </a:r>
          </a:p>
          <a:p>
            <a:endParaRPr lang="en-US" sz="1200" b="1" dirty="0"/>
          </a:p>
          <a:p>
            <a:r>
              <a:rPr lang="en-US" sz="3200" b="1" dirty="0"/>
              <a:t>Seek feedback from parents about their children</a:t>
            </a:r>
          </a:p>
          <a:p>
            <a:endParaRPr lang="en-US" sz="1200" b="1" dirty="0"/>
          </a:p>
          <a:p>
            <a:r>
              <a:rPr lang="en-US" sz="3200" b="1" dirty="0"/>
              <a:t>Offer information about community resources that               may be of help to everyone in the family</a:t>
            </a:r>
          </a:p>
          <a:p>
            <a:endParaRPr lang="en-US" sz="1200" b="1" dirty="0"/>
          </a:p>
          <a:p>
            <a:r>
              <a:rPr lang="en-US" sz="3200" b="1" dirty="0"/>
              <a:t>Identify and anticipate potential challenges</a:t>
            </a:r>
          </a:p>
          <a:p>
            <a:endParaRPr lang="en-US" sz="1200" b="1" dirty="0"/>
          </a:p>
          <a:p>
            <a:r>
              <a:rPr lang="en-US" sz="3200" b="1" dirty="0"/>
              <a:t>Partner with families to support children over time</a:t>
            </a:r>
          </a:p>
          <a:p>
            <a:endParaRPr lang="en-US" sz="1200" b="1" dirty="0"/>
          </a:p>
          <a:p>
            <a:r>
              <a:rPr lang="en-US" sz="3200" b="1" dirty="0"/>
              <a:t>Provide appropriate reassurance and positive feedback</a:t>
            </a:r>
          </a:p>
        </p:txBody>
      </p:sp>
    </p:spTree>
    <p:extLst>
      <p:ext uri="{BB962C8B-B14F-4D97-AF65-F5344CB8AC3E}">
        <p14:creationId xmlns:p14="http://schemas.microsoft.com/office/powerpoint/2010/main" val="1997859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68" y="180109"/>
            <a:ext cx="5975959" cy="1325563"/>
          </a:xfrm>
        </p:spPr>
        <p:txBody>
          <a:bodyPr>
            <a:normAutofit fontScale="90000"/>
          </a:bodyPr>
          <a:lstStyle/>
          <a:p>
            <a:r>
              <a:rPr lang="en-US" b="1" dirty="0">
                <a:solidFill>
                  <a:srgbClr val="663300"/>
                </a:solidFill>
                <a:latin typeface="+mn-lt"/>
              </a:rPr>
              <a:t>Fostering Peer Support -                Equip Students With Skills</a:t>
            </a:r>
          </a:p>
        </p:txBody>
      </p:sp>
      <p:sp>
        <p:nvSpPr>
          <p:cNvPr id="3" name="Rectangle 2"/>
          <p:cNvSpPr/>
          <p:nvPr/>
        </p:nvSpPr>
        <p:spPr>
          <a:xfrm>
            <a:off x="426668" y="1505672"/>
            <a:ext cx="10645475" cy="5078313"/>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Provide information</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Give students an opportunity to                                                                                         ask questions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Provide a safe environment for students to share thoughts and feelings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Offer concrete advice and practical suggestions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9878" y="438527"/>
            <a:ext cx="4507993" cy="3378100"/>
          </a:xfrm>
          <a:prstGeom prst="rect">
            <a:avLst/>
          </a:prstGeom>
          <a:effectLst>
            <a:softEdge rad="63500"/>
          </a:effectLst>
        </p:spPr>
      </p:pic>
    </p:spTree>
    <p:extLst>
      <p:ext uri="{BB962C8B-B14F-4D97-AF65-F5344CB8AC3E}">
        <p14:creationId xmlns:p14="http://schemas.microsoft.com/office/powerpoint/2010/main" val="252923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673" y="143114"/>
            <a:ext cx="11619227" cy="1325563"/>
          </a:xfrm>
        </p:spPr>
        <p:txBody>
          <a:bodyPr/>
          <a:lstStyle/>
          <a:p>
            <a:r>
              <a:rPr lang="en-US" b="1" dirty="0">
                <a:solidFill>
                  <a:srgbClr val="663300"/>
                </a:solidFill>
                <a:latin typeface="+mn-lt"/>
              </a:rPr>
              <a:t>Use of Social Media by Schools Following a Death  </a:t>
            </a:r>
          </a:p>
        </p:txBody>
      </p:sp>
      <p:sp>
        <p:nvSpPr>
          <p:cNvPr id="3" name="Content Placeholder 2"/>
          <p:cNvSpPr>
            <a:spLocks noGrp="1"/>
          </p:cNvSpPr>
          <p:nvPr>
            <p:ph idx="1"/>
          </p:nvPr>
        </p:nvSpPr>
        <p:spPr>
          <a:xfrm>
            <a:off x="221673" y="1911927"/>
            <a:ext cx="6879771" cy="5489641"/>
          </a:xfrm>
        </p:spPr>
        <p:txBody>
          <a:bodyPr>
            <a:normAutofit/>
          </a:bodyPr>
          <a:lstStyle/>
          <a:p>
            <a:r>
              <a:rPr lang="en-US" sz="2000" b="1" dirty="0"/>
              <a:t>A highly effective means to rapidly disseminate information to the school community as a whole </a:t>
            </a:r>
          </a:p>
          <a:p>
            <a:endParaRPr lang="en-US" sz="2000" b="1" dirty="0"/>
          </a:p>
          <a:p>
            <a:r>
              <a:rPr lang="en-US" sz="2000" b="1" dirty="0"/>
              <a:t>Offers a way to reach out to grieving families or students in the initial period after a death, if the family is not yet ready to accept calls or visitors</a:t>
            </a:r>
          </a:p>
          <a:p>
            <a:endParaRPr lang="en-US" sz="2000" b="1" dirty="0"/>
          </a:p>
          <a:p>
            <a:r>
              <a:rPr lang="en-US" sz="2000" b="1" dirty="0"/>
              <a:t>Offers insight into how people are responding to a death </a:t>
            </a:r>
          </a:p>
          <a:p>
            <a:endParaRPr lang="en-US" sz="2000" b="1" dirty="0"/>
          </a:p>
          <a:p>
            <a:r>
              <a:rPr lang="en-US" sz="2000" b="1" dirty="0"/>
              <a:t>Used to facilitate commemoration and memorialization efforts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64958" y="1911927"/>
            <a:ext cx="4575942" cy="3632762"/>
          </a:xfrm>
          <a:prstGeom prst="rect">
            <a:avLst/>
          </a:prstGeom>
          <a:effectLst>
            <a:softEdge rad="63500"/>
          </a:effectLst>
        </p:spPr>
      </p:pic>
    </p:spTree>
    <p:extLst>
      <p:ext uri="{BB962C8B-B14F-4D97-AF65-F5344CB8AC3E}">
        <p14:creationId xmlns:p14="http://schemas.microsoft.com/office/powerpoint/2010/main" val="132739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896" y="0"/>
            <a:ext cx="10515600" cy="1325563"/>
          </a:xfrm>
        </p:spPr>
        <p:txBody>
          <a:bodyPr>
            <a:normAutofit/>
          </a:bodyPr>
          <a:lstStyle/>
          <a:p>
            <a:r>
              <a:rPr lang="en-US" sz="4800" b="1" dirty="0">
                <a:solidFill>
                  <a:srgbClr val="663300"/>
                </a:solidFill>
                <a:latin typeface="+mn-lt"/>
              </a:rPr>
              <a:t>Introduction Video</a:t>
            </a:r>
          </a:p>
        </p:txBody>
      </p:sp>
      <p:sp>
        <p:nvSpPr>
          <p:cNvPr id="2" name="Rectangle 1"/>
          <p:cNvSpPr/>
          <p:nvPr/>
        </p:nvSpPr>
        <p:spPr>
          <a:xfrm>
            <a:off x="4627516" y="2913811"/>
            <a:ext cx="2118360" cy="461665"/>
          </a:xfrm>
          <a:prstGeom prst="rect">
            <a:avLst/>
          </a:prstGeom>
        </p:spPr>
        <p:txBody>
          <a:bodyPr wrap="square">
            <a:spAutoFit/>
          </a:bodyPr>
          <a:lstStyle/>
          <a:p>
            <a:r>
              <a:rPr lang="en-US" sz="2400" dirty="0">
                <a:solidFill>
                  <a:prstClr val="black"/>
                </a:solidFill>
                <a:hlinkClick r:id="rId2"/>
              </a:rPr>
              <a:t>Click for video.</a:t>
            </a:r>
            <a:endParaRPr lang="en-US" sz="2400" dirty="0">
              <a:solidFill>
                <a:prstClr val="black"/>
              </a:solidFill>
            </a:endParaRPr>
          </a:p>
        </p:txBody>
      </p:sp>
    </p:spTree>
    <p:extLst>
      <p:ext uri="{BB962C8B-B14F-4D97-AF65-F5344CB8AC3E}">
        <p14:creationId xmlns:p14="http://schemas.microsoft.com/office/powerpoint/2010/main" val="1759038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4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0948" y="0"/>
            <a:ext cx="10319244" cy="2944167"/>
          </a:xfrm>
        </p:spPr>
        <p:txBody>
          <a:bodyPr>
            <a:normAutofit/>
          </a:bodyPr>
          <a:lstStyle/>
          <a:p>
            <a:pPr algn="ctr"/>
            <a:r>
              <a:rPr lang="en-US" sz="6000" b="1" dirty="0">
                <a:solidFill>
                  <a:srgbClr val="663300"/>
                </a:solidFill>
                <a:latin typeface="+mn-lt"/>
              </a:rPr>
              <a:t>Professional </a:t>
            </a:r>
            <a:br>
              <a:rPr lang="en-US" sz="6000" b="1" dirty="0">
                <a:solidFill>
                  <a:srgbClr val="663300"/>
                </a:solidFill>
                <a:latin typeface="+mn-lt"/>
              </a:rPr>
            </a:br>
            <a:r>
              <a:rPr lang="en-US" sz="6000" b="1" dirty="0">
                <a:solidFill>
                  <a:srgbClr val="663300"/>
                </a:solidFill>
                <a:latin typeface="+mn-lt"/>
              </a:rPr>
              <a:t>Self-Care Focus</a:t>
            </a:r>
            <a:endParaRPr lang="en-US" sz="6000" b="1" dirty="0">
              <a:latin typeface="+mn-lt"/>
            </a:endParaRPr>
          </a:p>
        </p:txBody>
      </p:sp>
    </p:spTree>
    <p:extLst>
      <p:ext uri="{BB962C8B-B14F-4D97-AF65-F5344CB8AC3E}">
        <p14:creationId xmlns:p14="http://schemas.microsoft.com/office/powerpoint/2010/main" val="2026738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39268"/>
            <a:ext cx="10515600" cy="1325563"/>
          </a:xfrm>
        </p:spPr>
        <p:txBody>
          <a:bodyPr/>
          <a:lstStyle/>
          <a:p>
            <a:r>
              <a:rPr lang="en-US" b="1" dirty="0">
                <a:solidFill>
                  <a:srgbClr val="663300"/>
                </a:solidFill>
                <a:latin typeface="+mn-lt"/>
              </a:rPr>
              <a:t>Possible Grief Triggers </a:t>
            </a:r>
            <a:br>
              <a:rPr lang="en-US" b="1" dirty="0">
                <a:solidFill>
                  <a:srgbClr val="663300"/>
                </a:solidFill>
                <a:latin typeface="+mn-lt"/>
              </a:rPr>
            </a:br>
            <a:r>
              <a:rPr lang="en-US" b="1" dirty="0">
                <a:solidFill>
                  <a:srgbClr val="663300"/>
                </a:solidFill>
                <a:latin typeface="+mn-lt"/>
              </a:rPr>
              <a:t>for School Staff </a:t>
            </a:r>
          </a:p>
        </p:txBody>
      </p:sp>
      <p:sp>
        <p:nvSpPr>
          <p:cNvPr id="3" name="Content Placeholder 2"/>
          <p:cNvSpPr>
            <a:spLocks noGrp="1"/>
          </p:cNvSpPr>
          <p:nvPr>
            <p:ph idx="1"/>
          </p:nvPr>
        </p:nvSpPr>
        <p:spPr>
          <a:xfrm>
            <a:off x="876300" y="1878889"/>
            <a:ext cx="7285923" cy="4351338"/>
          </a:xfrm>
        </p:spPr>
        <p:txBody>
          <a:bodyPr>
            <a:normAutofit lnSpcReduction="10000"/>
          </a:bodyPr>
          <a:lstStyle/>
          <a:p>
            <a:r>
              <a:rPr lang="en-US" sz="4400" dirty="0"/>
              <a:t>Past personal experience with grief</a:t>
            </a:r>
          </a:p>
          <a:p>
            <a:r>
              <a:rPr lang="en-US" sz="4400" dirty="0"/>
              <a:t>Coping with serious illness</a:t>
            </a:r>
          </a:p>
          <a:p>
            <a:r>
              <a:rPr lang="en-US" sz="4400" dirty="0"/>
              <a:t>Having a friend or family member who is ill</a:t>
            </a:r>
          </a:p>
          <a:p>
            <a:r>
              <a:rPr lang="en-US" sz="4400" dirty="0"/>
              <a:t>New concerns about loved ones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2223" y="364309"/>
            <a:ext cx="3644590" cy="5906213"/>
          </a:xfrm>
          <a:prstGeom prst="rect">
            <a:avLst/>
          </a:prstGeom>
          <a:effectLst>
            <a:softEdge rad="63500"/>
          </a:effectLst>
        </p:spPr>
      </p:pic>
    </p:spTree>
    <p:extLst>
      <p:ext uri="{BB962C8B-B14F-4D97-AF65-F5344CB8AC3E}">
        <p14:creationId xmlns:p14="http://schemas.microsoft.com/office/powerpoint/2010/main" val="1211928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89" y="-110532"/>
            <a:ext cx="10515600" cy="1325563"/>
          </a:xfrm>
        </p:spPr>
        <p:txBody>
          <a:bodyPr/>
          <a:lstStyle/>
          <a:p>
            <a:r>
              <a:rPr lang="en-US" b="1" dirty="0">
                <a:solidFill>
                  <a:srgbClr val="663300"/>
                </a:solidFill>
                <a:latin typeface="+mn-lt"/>
              </a:rPr>
              <a:t>Professional Self-Care in Schools</a:t>
            </a:r>
          </a:p>
        </p:txBody>
      </p:sp>
      <p:sp>
        <p:nvSpPr>
          <p:cNvPr id="3" name="Content Placeholder 2"/>
          <p:cNvSpPr>
            <a:spLocks noGrp="1"/>
          </p:cNvSpPr>
          <p:nvPr>
            <p:ph idx="1"/>
          </p:nvPr>
        </p:nvSpPr>
        <p:spPr>
          <a:xfrm>
            <a:off x="486889" y="1335188"/>
            <a:ext cx="6685808" cy="5272007"/>
          </a:xfrm>
        </p:spPr>
        <p:txBody>
          <a:bodyPr>
            <a:normAutofit/>
          </a:bodyPr>
          <a:lstStyle/>
          <a:p>
            <a:r>
              <a:rPr lang="en-US" dirty="0"/>
              <a:t>Identify friends, family, and colleagues to talk with  </a:t>
            </a:r>
          </a:p>
          <a:p>
            <a:endParaRPr lang="en-US" dirty="0"/>
          </a:p>
          <a:p>
            <a:r>
              <a:rPr lang="en-US" dirty="0"/>
              <a:t>Seek additional support when guilt, resentment, or personal grief is strong or persistent</a:t>
            </a:r>
          </a:p>
          <a:p>
            <a:endParaRPr lang="en-US" dirty="0"/>
          </a:p>
          <a:p>
            <a:r>
              <a:rPr lang="en-US" dirty="0"/>
              <a:t>Consult with a school counselor, school nurse, school psychologist, school social worker, or other members of the school staff </a:t>
            </a:r>
          </a:p>
        </p:txBody>
      </p:sp>
      <p:graphicFrame>
        <p:nvGraphicFramePr>
          <p:cNvPr id="5" name="Diagram 4"/>
          <p:cNvGraphicFramePr/>
          <p:nvPr>
            <p:extLst/>
          </p:nvPr>
        </p:nvGraphicFramePr>
        <p:xfrm>
          <a:off x="6709558" y="1215031"/>
          <a:ext cx="5280561" cy="4829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136973" y="2829827"/>
            <a:ext cx="2651760" cy="769441"/>
          </a:xfrm>
          <a:prstGeom prst="rect">
            <a:avLst/>
          </a:prstGeom>
          <a:noFill/>
          <a:effectLst>
            <a:reflection blurRad="6350" stA="50000" endA="300" endPos="90000" dir="5400000" sy="-100000" algn="bl" rotWithShape="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660066"/>
                  </a:solidFill>
                  <a:prstDash val="solid"/>
                </a:ln>
                <a:solidFill>
                  <a:srgbClr val="CC00CC"/>
                </a:solidFill>
                <a:effectLst/>
                <a:uLnTx/>
                <a:uFillTx/>
                <a:latin typeface="Calibri"/>
                <a:ea typeface="+mn-ea"/>
                <a:cs typeface="+mn-cs"/>
              </a:rPr>
              <a:t>Wellness</a:t>
            </a:r>
          </a:p>
        </p:txBody>
      </p:sp>
    </p:spTree>
    <p:extLst>
      <p:ext uri="{BB962C8B-B14F-4D97-AF65-F5344CB8AC3E}">
        <p14:creationId xmlns:p14="http://schemas.microsoft.com/office/powerpoint/2010/main" val="3079090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62160" y="308340"/>
            <a:ext cx="5700254" cy="1518036"/>
          </a:xfrm>
          <a:prstGeom prst="rect">
            <a:avLst/>
          </a:prstGeom>
        </p:spPr>
      </p:pic>
      <p:pic>
        <p:nvPicPr>
          <p:cNvPr id="3" name="Picture 2"/>
          <p:cNvPicPr>
            <a:picLocks noChangeAspect="1"/>
          </p:cNvPicPr>
          <p:nvPr/>
        </p:nvPicPr>
        <p:blipFill>
          <a:blip r:embed="rId4"/>
          <a:stretch>
            <a:fillRect/>
          </a:stretch>
        </p:blipFill>
        <p:spPr>
          <a:xfrm>
            <a:off x="1815097" y="1786557"/>
            <a:ext cx="8906232" cy="4614243"/>
          </a:xfrm>
          <a:prstGeom prst="rect">
            <a:avLst/>
          </a:prstGeom>
        </p:spPr>
      </p:pic>
      <p:pic>
        <p:nvPicPr>
          <p:cNvPr id="5"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rot="10800000" flipH="1" flipV="1">
            <a:off x="3524168" y="2505359"/>
            <a:ext cx="2675296" cy="15883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7731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2900"/>
            <a:ext cx="8229600" cy="1143000"/>
          </a:xfrm>
        </p:spPr>
        <p:txBody>
          <a:bodyPr/>
          <a:lstStyle/>
          <a:p>
            <a:r>
              <a:rPr lang="en-US" sz="3200" dirty="0"/>
              <a:t>Supporting Organizational Members</a:t>
            </a:r>
          </a:p>
        </p:txBody>
      </p:sp>
      <p:pic>
        <p:nvPicPr>
          <p:cNvPr id="6" name="Content Placeholder 5">
            <a:extLst>
              <a:ext uri="{FF2B5EF4-FFF2-40B4-BE49-F238E27FC236}">
                <a16:creationId xmlns:a16="http://schemas.microsoft.com/office/drawing/2014/main" id="{6EDD84FC-DD33-49B6-A2F1-192D53811D5C}"/>
              </a:ext>
            </a:extLst>
          </p:cNvPr>
          <p:cNvPicPr>
            <a:picLocks noGrp="1" noChangeAspect="1"/>
          </p:cNvPicPr>
          <p:nvPr>
            <p:ph idx="1"/>
          </p:nvPr>
        </p:nvPicPr>
        <p:blipFill>
          <a:blip r:embed="rId3"/>
          <a:stretch>
            <a:fillRect/>
          </a:stretch>
        </p:blipFill>
        <p:spPr>
          <a:xfrm>
            <a:off x="1981200" y="1216109"/>
            <a:ext cx="8229600" cy="4414919"/>
          </a:xfrm>
        </p:spPr>
      </p:pic>
    </p:spTree>
    <p:extLst>
      <p:ext uri="{BB962C8B-B14F-4D97-AF65-F5344CB8AC3E}">
        <p14:creationId xmlns:p14="http://schemas.microsoft.com/office/powerpoint/2010/main" val="542539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99127" y="3245005"/>
            <a:ext cx="5011345" cy="1496137"/>
          </a:xfrm>
        </p:spPr>
        <p:txBody>
          <a:bodyPr>
            <a:normAutofit fontScale="90000"/>
          </a:bodyPr>
          <a:lstStyle/>
          <a:p>
            <a:pPr algn="l"/>
            <a:r>
              <a:rPr lang="en-US" b="1" dirty="0"/>
              <a:t>* Six topic sections contain     2 - 4 video modules with each               video accompanied by downloadable handouts that summarize the major points covered.</a:t>
            </a:r>
            <a:br>
              <a:rPr lang="en-US" b="1" dirty="0"/>
            </a:br>
            <a:r>
              <a:rPr lang="en-US" b="1" dirty="0"/>
              <a:t/>
            </a:r>
            <a:br>
              <a:rPr lang="en-US" b="1" dirty="0"/>
            </a:br>
            <a:r>
              <a:rPr lang="en-US" b="1" dirty="0"/>
              <a:t/>
            </a:r>
            <a:br>
              <a:rPr lang="en-US" b="1" dirty="0"/>
            </a:br>
            <a:r>
              <a:rPr lang="en-US" b="1" dirty="0"/>
              <a:t/>
            </a:r>
            <a:br>
              <a:rPr lang="en-US" b="1" dirty="0"/>
            </a:br>
            <a:r>
              <a:rPr lang="en-US" b="1" dirty="0"/>
              <a:t>* Links to additional resources for schools and families  </a:t>
            </a:r>
            <a:r>
              <a:rPr lang="en-US" dirty="0"/>
              <a:t/>
            </a:r>
            <a:br>
              <a:rPr lang="en-US" dirty="0"/>
            </a:br>
            <a:r>
              <a:rPr lang="en-US" dirty="0"/>
              <a:t/>
            </a:r>
            <a:br>
              <a:rPr lang="en-US" dirty="0"/>
            </a:br>
            <a:r>
              <a:rPr lang="en-US" dirty="0"/>
              <a:t> </a:t>
            </a:r>
            <a:br>
              <a:rPr lang="en-US" dirty="0"/>
            </a:br>
            <a:endParaRPr lang="en-US" dirty="0"/>
          </a:p>
        </p:txBody>
      </p:sp>
      <p:sp>
        <p:nvSpPr>
          <p:cNvPr id="3" name="Rectangle 2"/>
          <p:cNvSpPr/>
          <p:nvPr/>
        </p:nvSpPr>
        <p:spPr>
          <a:xfrm>
            <a:off x="657101" y="0"/>
            <a:ext cx="6218754"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Calibri"/>
                <a:ea typeface="+mn-ea"/>
                <a:cs typeface="+mn-cs"/>
              </a:rPr>
              <a:t>www.grievingstudents.org</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t="8400" b="14888"/>
          <a:stretch/>
        </p:blipFill>
        <p:spPr>
          <a:xfrm>
            <a:off x="810946" y="4916386"/>
            <a:ext cx="5268060" cy="1805048"/>
          </a:xfrm>
          <a:prstGeom prst="rect">
            <a:avLst/>
          </a:prstGeom>
        </p:spPr>
      </p:pic>
      <p:pic>
        <p:nvPicPr>
          <p:cNvPr id="7" name="Picture 2" descr="C:\Users\David\AppData\Local\Microsoft\Windows\Temporary Internet Files\Content.Outlook\H7GNI9XQ\CSG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0946" y="873837"/>
            <a:ext cx="5268060" cy="38673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95635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1262026" y="51801"/>
            <a:ext cx="8229600" cy="760413"/>
          </a:xfrm>
        </p:spPr>
        <p:txBody>
          <a:bodyPr/>
          <a:lstStyle/>
          <a:p>
            <a:r>
              <a:rPr lang="en-US" sz="3200" b="1" dirty="0">
                <a:solidFill>
                  <a:srgbClr val="663300"/>
                </a:solidFill>
                <a:latin typeface="Arial" panose="020B0604020202020204" pitchFamily="34" charset="0"/>
                <a:cs typeface="Arial" panose="020B0604020202020204" pitchFamily="34" charset="0"/>
              </a:rPr>
              <a:t>www.achildingrief.com</a:t>
            </a:r>
            <a:endParaRPr lang="en-US" b="1" dirty="0">
              <a:solidFill>
                <a:srgbClr val="663300"/>
              </a:solidFill>
              <a:latin typeface="Franklin Gothic Medium" panose="020B0603020102020204" pitchFamily="34" charset="0"/>
              <a:ea typeface="ＭＳ Ｐゴシック" panose="020B0600070205080204" pitchFamily="34" charset="-128"/>
            </a:endParaRPr>
          </a:p>
        </p:txBody>
      </p:sp>
      <p:sp>
        <p:nvSpPr>
          <p:cNvPr id="145411" name="Content Placeholder 2"/>
          <p:cNvSpPr>
            <a:spLocks noGrp="1"/>
          </p:cNvSpPr>
          <p:nvPr>
            <p:ph idx="1"/>
          </p:nvPr>
        </p:nvSpPr>
        <p:spPr>
          <a:xfrm>
            <a:off x="480646" y="6041144"/>
            <a:ext cx="6788150" cy="1017715"/>
          </a:xfrm>
        </p:spPr>
        <p:txBody>
          <a:bodyPr>
            <a:spAutoFit/>
          </a:bodyPr>
          <a:lstStyle/>
          <a:p>
            <a:pPr>
              <a:spcAft>
                <a:spcPts val="600"/>
              </a:spcAft>
              <a:buNone/>
            </a:pP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1200" dirty="0" err="1">
                <a:latin typeface="Franklin Gothic Book" panose="020B0503020102020204" pitchFamily="34" charset="0"/>
                <a:ea typeface="ＭＳ Ｐゴシック" panose="020B0600070205080204" pitchFamily="34" charset="-128"/>
                <a:cs typeface="ＭＳ Ｐゴシック" panose="020B0600070205080204" pitchFamily="34" charset="-128"/>
              </a:rPr>
              <a:t>Schonfeld</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D., and M. </a:t>
            </a:r>
            <a:r>
              <a:rPr lang="en-US" sz="1200" dirty="0" err="1">
                <a:latin typeface="Franklin Gothic Book" panose="020B0503020102020204" pitchFamily="34" charset="0"/>
                <a:ea typeface="ＭＳ Ｐゴシック" panose="020B0600070205080204" pitchFamily="34" charset="-128"/>
                <a:cs typeface="ＭＳ Ｐゴシック" panose="020B0600070205080204" pitchFamily="34" charset="-128"/>
              </a:rPr>
              <a:t>Quackenbush</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t>After a Loved One Dies—How Children Grieve and How </a:t>
            </a:r>
            <a:b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br>
            <a: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t>Parents and Other Adults Can Support Them.</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New York, NY: New York Life Foundation, 2009.</a:t>
            </a:r>
          </a:p>
          <a:p>
            <a:pPr eaLnBrk="1" hangingPunct="1">
              <a:buFont typeface="Arial" panose="020B0604020202020204" pitchFamily="34" charset="0"/>
              <a:buNone/>
            </a:pPr>
            <a:endParaRPr lang="en-US" dirty="0">
              <a:solidFill>
                <a:srgbClr val="7A5608"/>
              </a:solidFill>
              <a:latin typeface="Franklin Gothic Book" panose="020B0503020102020204" pitchFamily="34" charset="0"/>
              <a:ea typeface="ＭＳ Ｐゴシック" panose="020B0600070205080204" pitchFamily="34" charset="-128"/>
              <a:cs typeface="ＭＳ Ｐゴシック" panose="020B0600070205080204" pitchFamily="34" charset="-128"/>
            </a:endParaRPr>
          </a:p>
        </p:txBody>
      </p:sp>
      <p:pic>
        <p:nvPicPr>
          <p:cNvPr id="7170" name="Picture 2" descr="http://ecx.images-amazon.com/images/I/41EMRwL6eKL._SY344_BO1,204,203,200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6590" y="875202"/>
            <a:ext cx="3595810" cy="538593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2026" y="938189"/>
            <a:ext cx="4495800" cy="49769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9517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947" y="-118086"/>
            <a:ext cx="10515600" cy="1325563"/>
          </a:xfrm>
        </p:spPr>
        <p:txBody>
          <a:bodyPr/>
          <a:lstStyle/>
          <a:p>
            <a:r>
              <a:rPr lang="en-US" b="1" i="1" dirty="0">
                <a:solidFill>
                  <a:srgbClr val="663300"/>
                </a:solidFill>
              </a:rPr>
              <a:t>This presentation was developed by…</a:t>
            </a:r>
          </a:p>
        </p:txBody>
      </p:sp>
      <p:sp>
        <p:nvSpPr>
          <p:cNvPr id="3" name="Content Placeholder 2"/>
          <p:cNvSpPr>
            <a:spLocks noGrp="1"/>
          </p:cNvSpPr>
          <p:nvPr>
            <p:ph idx="1"/>
          </p:nvPr>
        </p:nvSpPr>
        <p:spPr>
          <a:xfrm>
            <a:off x="1025769" y="1207477"/>
            <a:ext cx="10873154" cy="5560769"/>
          </a:xfrm>
        </p:spPr>
        <p:txBody>
          <a:bodyPr>
            <a:normAutofit/>
          </a:bodyPr>
          <a:lstStyle/>
          <a:p>
            <a:pPr marL="0" indent="0">
              <a:buNone/>
            </a:pPr>
            <a:r>
              <a:rPr lang="en-US" b="1" i="1" dirty="0"/>
              <a:t>David Schonfeld, M.D., University of Southern </a:t>
            </a:r>
            <a:r>
              <a:rPr lang="en-US" b="1" i="1" dirty="0" smtClean="0"/>
              <a:t>California</a:t>
            </a:r>
            <a:endParaRPr lang="en-US" b="1" i="1" dirty="0"/>
          </a:p>
          <a:p>
            <a:pPr marL="0" indent="0">
              <a:buNone/>
            </a:pPr>
            <a:r>
              <a:rPr lang="en-US" b="1" i="1" dirty="0"/>
              <a:t>Thomas Demaria, Ph.D., Long Island University – C.W. Post Campus</a:t>
            </a:r>
          </a:p>
          <a:p>
            <a:pPr marL="0" indent="0">
              <a:buNone/>
            </a:pPr>
            <a:r>
              <a:rPr lang="en-US" b="1" i="1" dirty="0" smtClean="0"/>
              <a:t>Marcia </a:t>
            </a:r>
            <a:r>
              <a:rPr lang="en-US" b="1" i="1" dirty="0"/>
              <a:t>Quackenbush, M.S., M.F.T., M.C.H.E.S.</a:t>
            </a:r>
          </a:p>
          <a:p>
            <a:pPr marL="0" indent="0">
              <a:buNone/>
            </a:pPr>
            <a:endParaRPr lang="en-US" b="1" i="1" dirty="0"/>
          </a:p>
          <a:p>
            <a:pPr marL="0" indent="0">
              <a:buNone/>
            </a:pPr>
            <a:r>
              <a:rPr lang="en-US" sz="4300" i="1" dirty="0">
                <a:solidFill>
                  <a:srgbClr val="663300"/>
                </a:solidFill>
              </a:rPr>
              <a:t>With the support of members of the…</a:t>
            </a:r>
          </a:p>
          <a:p>
            <a:pPr marL="0" indent="0">
              <a:buNone/>
            </a:pPr>
            <a:r>
              <a:rPr lang="en-US" b="1" i="1" dirty="0" smtClean="0"/>
              <a:t>National </a:t>
            </a:r>
            <a:r>
              <a:rPr lang="en-US" b="1" i="1" dirty="0"/>
              <a:t>Center for School Crisis &amp; Bereavement</a:t>
            </a:r>
          </a:p>
          <a:p>
            <a:pPr marL="0" indent="0">
              <a:buNone/>
            </a:pPr>
            <a:r>
              <a:rPr lang="en-US" b="1" i="1" dirty="0" smtClean="0"/>
              <a:t>Coalition </a:t>
            </a:r>
            <a:r>
              <a:rPr lang="en-US" b="1" i="1" dirty="0"/>
              <a:t>to Support Grieving </a:t>
            </a:r>
            <a:r>
              <a:rPr lang="en-US" b="1" i="1" dirty="0" smtClean="0"/>
              <a:t>Students</a:t>
            </a:r>
          </a:p>
          <a:p>
            <a:pPr marL="0" indent="0">
              <a:buNone/>
            </a:pPr>
            <a:endParaRPr lang="en-US" b="1" i="1" dirty="0"/>
          </a:p>
          <a:p>
            <a:pPr marL="0" indent="0">
              <a:buNone/>
            </a:pPr>
            <a:r>
              <a:rPr lang="en-US" b="1" i="1" dirty="0" smtClean="0"/>
              <a:t>Art Credits</a:t>
            </a:r>
            <a:r>
              <a:rPr lang="en-US" b="1" i="1" dirty="0"/>
              <a:t>:  William T. </a:t>
            </a:r>
            <a:r>
              <a:rPr lang="en-US" b="1" i="1" dirty="0" smtClean="0"/>
              <a:t>Demaria and Daniel </a:t>
            </a:r>
            <a:r>
              <a:rPr lang="en-US" b="1" i="1" dirty="0" err="1"/>
              <a:t>Pollera</a:t>
            </a:r>
            <a:r>
              <a:rPr lang="en-US" b="1" i="1" dirty="0"/>
              <a:t> </a:t>
            </a:r>
          </a:p>
          <a:p>
            <a:pPr marL="0" indent="0">
              <a:buNone/>
            </a:pPr>
            <a:endParaRPr lang="en-US" b="1" i="1" dirty="0"/>
          </a:p>
        </p:txBody>
      </p:sp>
    </p:spTree>
    <p:extLst>
      <p:ext uri="{BB962C8B-B14F-4D97-AF65-F5344CB8AC3E}">
        <p14:creationId xmlns:p14="http://schemas.microsoft.com/office/powerpoint/2010/main" val="432696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2030028" y="769215"/>
            <a:ext cx="8314015" cy="585147"/>
          </a:xfrm>
        </p:spPr>
        <p:txBody>
          <a:bodyPr>
            <a:normAutofit fontScale="90000"/>
          </a:bodyPr>
          <a:lstStyle/>
          <a:p>
            <a:pPr algn="l"/>
            <a:r>
              <a:rPr lang="en-US" sz="2800" dirty="0">
                <a:latin typeface="Arial" pitchFamily="34" charset="0"/>
                <a:cs typeface="Arial" pitchFamily="34" charset="0"/>
              </a:rPr>
              <a:t>For further information about NCSCB</a:t>
            </a:r>
            <a:br>
              <a:rPr lang="en-US" sz="2800" dirty="0">
                <a:latin typeface="Arial" pitchFamily="34" charset="0"/>
                <a:cs typeface="Arial" pitchFamily="34" charset="0"/>
              </a:rPr>
            </a:br>
            <a:r>
              <a:rPr lang="en-US" sz="2800" dirty="0">
                <a:latin typeface="Arial" pitchFamily="34" charset="0"/>
                <a:cs typeface="Arial" pitchFamily="34" charset="0"/>
              </a:rPr>
              <a:t>visit us, call us, like us, share us:</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solidFill>
                <a:srgbClr val="000000"/>
              </a:solidFill>
              <a:latin typeface="Arial" pitchFamily="34" charset="0"/>
              <a:cs typeface="Arial" pitchFamily="34" charset="0"/>
            </a:endParaRPr>
          </a:p>
        </p:txBody>
      </p:sp>
      <p:grpSp>
        <p:nvGrpSpPr>
          <p:cNvPr id="17" name="Group 16"/>
          <p:cNvGrpSpPr/>
          <p:nvPr/>
        </p:nvGrpSpPr>
        <p:grpSpPr>
          <a:xfrm>
            <a:off x="2030028" y="3447072"/>
            <a:ext cx="9732324" cy="2455541"/>
            <a:chOff x="479455" y="3114518"/>
            <a:chExt cx="8017569" cy="2455541"/>
          </a:xfrm>
        </p:grpSpPr>
        <p:grpSp>
          <p:nvGrpSpPr>
            <p:cNvPr id="12" name="Group 11"/>
            <p:cNvGrpSpPr/>
            <p:nvPr/>
          </p:nvGrpSpPr>
          <p:grpSpPr>
            <a:xfrm>
              <a:off x="479455" y="3658523"/>
              <a:ext cx="8017569" cy="1911536"/>
              <a:chOff x="467275" y="3658523"/>
              <a:chExt cx="6672056" cy="1911536"/>
            </a:xfrm>
          </p:grpSpPr>
          <p:grpSp>
            <p:nvGrpSpPr>
              <p:cNvPr id="8" name="Group 7"/>
              <p:cNvGrpSpPr/>
              <p:nvPr/>
            </p:nvGrpSpPr>
            <p:grpSpPr>
              <a:xfrm>
                <a:off x="467275" y="4088709"/>
                <a:ext cx="6024345" cy="1481350"/>
                <a:chOff x="516594" y="2362651"/>
                <a:chExt cx="6024345" cy="1481350"/>
              </a:xfrm>
            </p:grpSpPr>
            <p:sp>
              <p:nvSpPr>
                <p:cNvPr id="927748" name="Text Box 4"/>
                <p:cNvSpPr txBox="1">
                  <a:spLocks noChangeArrowheads="1"/>
                </p:cNvSpPr>
                <p:nvPr/>
              </p:nvSpPr>
              <p:spPr bwMode="auto">
                <a:xfrm>
                  <a:off x="1126202" y="2362651"/>
                  <a:ext cx="4800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457200">
                    <a:spcBef>
                      <a:spcPct val="50000"/>
                    </a:spcBef>
                  </a:pPr>
                  <a:r>
                    <a:rPr lang="en-US" sz="2800" i="1" dirty="0" err="1">
                      <a:solidFill>
                        <a:srgbClr val="000000"/>
                      </a:solidFill>
                      <a:latin typeface="Calibri"/>
                    </a:rPr>
                    <a:t>facebook.com</a:t>
                  </a:r>
                  <a:r>
                    <a:rPr lang="en-US" sz="2800" i="1" dirty="0">
                      <a:solidFill>
                        <a:srgbClr val="000000"/>
                      </a:solidFill>
                      <a:latin typeface="Calibri"/>
                    </a:rPr>
                    <a:t>/</a:t>
                  </a:r>
                  <a:r>
                    <a:rPr lang="en-US" sz="2800" i="1" dirty="0" err="1">
                      <a:solidFill>
                        <a:srgbClr val="000000"/>
                      </a:solidFill>
                      <a:latin typeface="Calibri"/>
                    </a:rPr>
                    <a:t>schoolcrisisorg</a:t>
                  </a:r>
                  <a:endParaRPr lang="en-US" sz="2800" i="1" dirty="0">
                    <a:solidFill>
                      <a:srgbClr val="000000"/>
                    </a:solidFill>
                    <a:latin typeface="Calibri"/>
                  </a:endParaRPr>
                </a:p>
              </p:txBody>
            </p:sp>
            <p:pic>
              <p:nvPicPr>
                <p:cNvPr id="2" name="Picture 1">
                  <a:extLst>
                    <a:ext uri="{FF2B5EF4-FFF2-40B4-BE49-F238E27FC236}">
                      <a16:creationId xmlns:a16="http://schemas.microsoft.com/office/drawing/2014/main" id="{75B48F8E-DC8A-4671-8715-66A2296A0396}"/>
                    </a:ext>
                  </a:extLst>
                </p:cNvPr>
                <p:cNvPicPr>
                  <a:picLocks noChangeAspect="1"/>
                </p:cNvPicPr>
                <p:nvPr/>
              </p:nvPicPr>
              <p:blipFill>
                <a:blip r:embed="rId3"/>
                <a:stretch>
                  <a:fillRect/>
                </a:stretch>
              </p:blipFill>
              <p:spPr>
                <a:xfrm>
                  <a:off x="661035" y="3408986"/>
                  <a:ext cx="252783" cy="328613"/>
                </a:xfrm>
                <a:prstGeom prst="rect">
                  <a:avLst/>
                </a:prstGeom>
              </p:spPr>
            </p:pic>
            <p:pic>
              <p:nvPicPr>
                <p:cNvPr id="4" name="Picture 3">
                  <a:extLst>
                    <a:ext uri="{FF2B5EF4-FFF2-40B4-BE49-F238E27FC236}">
                      <a16:creationId xmlns:a16="http://schemas.microsoft.com/office/drawing/2014/main" id="{525139FC-79F1-4DA7-BF7C-BAAE4B220B6B}"/>
                    </a:ext>
                  </a:extLst>
                </p:cNvPr>
                <p:cNvPicPr>
                  <a:picLocks noChangeAspect="1"/>
                </p:cNvPicPr>
                <p:nvPr/>
              </p:nvPicPr>
              <p:blipFill>
                <a:blip r:embed="rId4"/>
                <a:stretch>
                  <a:fillRect/>
                </a:stretch>
              </p:blipFill>
              <p:spPr>
                <a:xfrm>
                  <a:off x="516594" y="2898861"/>
                  <a:ext cx="528761" cy="444888"/>
                </a:xfrm>
                <a:prstGeom prst="rect">
                  <a:avLst/>
                </a:prstGeom>
              </p:spPr>
            </p:pic>
            <p:pic>
              <p:nvPicPr>
                <p:cNvPr id="7" name="Picture 6" descr="fb-ar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969" y="2466707"/>
                  <a:ext cx="262479" cy="338737"/>
                </a:xfrm>
                <a:prstGeom prst="rect">
                  <a:avLst/>
                </a:prstGeom>
              </p:spPr>
            </p:pic>
            <p:sp>
              <p:nvSpPr>
                <p:cNvPr id="14" name="Text Box 4"/>
                <p:cNvSpPr txBox="1">
                  <a:spLocks noChangeArrowheads="1"/>
                </p:cNvSpPr>
                <p:nvPr/>
              </p:nvSpPr>
              <p:spPr bwMode="auto">
                <a:xfrm>
                  <a:off x="1118314" y="2851972"/>
                  <a:ext cx="4800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457200">
                    <a:spcBef>
                      <a:spcPct val="50000"/>
                    </a:spcBef>
                  </a:pPr>
                  <a:r>
                    <a:rPr lang="en-US" sz="2800" i="1" dirty="0">
                      <a:solidFill>
                        <a:srgbClr val="000000"/>
                      </a:solidFill>
                      <a:latin typeface="Calibri"/>
                    </a:rPr>
                    <a:t>@</a:t>
                  </a:r>
                  <a:r>
                    <a:rPr lang="en-US" sz="2800" i="1" dirty="0" err="1">
                      <a:solidFill>
                        <a:srgbClr val="000000"/>
                      </a:solidFill>
                      <a:latin typeface="Calibri"/>
                    </a:rPr>
                    <a:t>schoolcrisisorg</a:t>
                  </a:r>
                  <a:endParaRPr lang="en-US" sz="2800" i="1" dirty="0">
                    <a:solidFill>
                      <a:srgbClr val="000000"/>
                    </a:solidFill>
                    <a:latin typeface="Calibri"/>
                  </a:endParaRPr>
                </a:p>
              </p:txBody>
            </p:sp>
            <p:sp>
              <p:nvSpPr>
                <p:cNvPr id="15" name="Text Box 4"/>
                <p:cNvSpPr txBox="1">
                  <a:spLocks noChangeArrowheads="1"/>
                </p:cNvSpPr>
                <p:nvPr/>
              </p:nvSpPr>
              <p:spPr bwMode="auto">
                <a:xfrm>
                  <a:off x="1127479" y="3320781"/>
                  <a:ext cx="541346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457200">
                    <a:spcBef>
                      <a:spcPct val="50000"/>
                    </a:spcBef>
                  </a:pPr>
                  <a:r>
                    <a:rPr lang="en-US" sz="2800" i="1" dirty="0">
                      <a:solidFill>
                        <a:srgbClr val="000000"/>
                      </a:solidFill>
                      <a:latin typeface="Calibri"/>
                    </a:rPr>
                    <a:t>National Center for School Crisis and Bereavement</a:t>
                  </a:r>
                </a:p>
              </p:txBody>
            </p:sp>
          </p:grpSp>
          <p:pic>
            <p:nvPicPr>
              <p:cNvPr id="11" name="Picture 10" descr="icon-moni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43" y="3711026"/>
                <a:ext cx="254629" cy="387594"/>
              </a:xfrm>
              <a:prstGeom prst="rect">
                <a:avLst/>
              </a:prstGeom>
            </p:spPr>
          </p:pic>
          <p:sp>
            <p:nvSpPr>
              <p:cNvPr id="18" name="Text Box 4"/>
              <p:cNvSpPr txBox="1">
                <a:spLocks noChangeArrowheads="1"/>
              </p:cNvSpPr>
              <p:nvPr/>
            </p:nvSpPr>
            <p:spPr bwMode="auto">
              <a:xfrm>
                <a:off x="1076883" y="3658523"/>
                <a:ext cx="606244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457200">
                  <a:spcBef>
                    <a:spcPct val="50000"/>
                  </a:spcBef>
                </a:pPr>
                <a:r>
                  <a:rPr lang="en-US" sz="2400" i="1" dirty="0">
                    <a:solidFill>
                      <a:srgbClr val="000000"/>
                    </a:solidFill>
                    <a:latin typeface="Calibri"/>
                  </a:rPr>
                  <a:t>www.SchoolCrisisCenter.org | </a:t>
                </a:r>
                <a:r>
                  <a:rPr lang="en-US" sz="2400" i="1" dirty="0" err="1">
                    <a:solidFill>
                      <a:srgbClr val="000000"/>
                    </a:solidFill>
                    <a:latin typeface="Calibri"/>
                  </a:rPr>
                  <a:t>info@schoolcrisiscenter.org</a:t>
                </a:r>
                <a:endParaRPr lang="en-US" sz="2400" i="1" dirty="0">
                  <a:solidFill>
                    <a:srgbClr val="000000"/>
                  </a:solidFill>
                  <a:latin typeface="Calibri"/>
                </a:endParaRPr>
              </a:p>
            </p:txBody>
          </p:sp>
        </p:grpSp>
        <p:pic>
          <p:nvPicPr>
            <p:cNvPr id="16" name="Picture 15" descr="images-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059" y="3211084"/>
              <a:ext cx="260715" cy="363629"/>
            </a:xfrm>
            <a:prstGeom prst="rect">
              <a:avLst/>
            </a:prstGeom>
          </p:spPr>
        </p:pic>
        <p:sp>
          <p:nvSpPr>
            <p:cNvPr id="22" name="Text Box 4"/>
            <p:cNvSpPr txBox="1">
              <a:spLocks noChangeArrowheads="1"/>
            </p:cNvSpPr>
            <p:nvPr/>
          </p:nvSpPr>
          <p:spPr bwMode="auto">
            <a:xfrm>
              <a:off x="1202520" y="3114518"/>
              <a:ext cx="576870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457200">
                <a:spcBef>
                  <a:spcPct val="50000"/>
                </a:spcBef>
              </a:pPr>
              <a:r>
                <a:rPr lang="en-US" sz="2800" i="1" dirty="0">
                  <a:solidFill>
                    <a:srgbClr val="000000"/>
                  </a:solidFill>
                  <a:latin typeface="Calibri"/>
                </a:rPr>
                <a:t>1-888-53-NCSCB (1-888-536-2722)</a:t>
              </a:r>
            </a:p>
          </p:txBody>
        </p:sp>
      </p:grpSp>
      <p:pic>
        <p:nvPicPr>
          <p:cNvPr id="3" name="Picture 2">
            <a:extLst>
              <a:ext uri="{FF2B5EF4-FFF2-40B4-BE49-F238E27FC236}">
                <a16:creationId xmlns:a16="http://schemas.microsoft.com/office/drawing/2014/main" id="{C6D4376A-21F9-495C-ABE8-8C605B0B0229}"/>
              </a:ext>
            </a:extLst>
          </p:cNvPr>
          <p:cNvPicPr>
            <a:picLocks noChangeAspect="1"/>
          </p:cNvPicPr>
          <p:nvPr/>
        </p:nvPicPr>
        <p:blipFill>
          <a:blip r:embed="rId8"/>
          <a:stretch>
            <a:fillRect/>
          </a:stretch>
        </p:blipFill>
        <p:spPr>
          <a:xfrm>
            <a:off x="2578303" y="1636923"/>
            <a:ext cx="7035394" cy="1530229"/>
          </a:xfrm>
          <a:prstGeom prst="rect">
            <a:avLst/>
          </a:prstGeom>
        </p:spPr>
      </p:pic>
    </p:spTree>
    <p:extLst>
      <p:ext uri="{BB962C8B-B14F-4D97-AF65-F5344CB8AC3E}">
        <p14:creationId xmlns:p14="http://schemas.microsoft.com/office/powerpoint/2010/main" val="99614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315" y="6902"/>
            <a:ext cx="10515600" cy="1325563"/>
          </a:xfrm>
        </p:spPr>
        <p:txBody>
          <a:bodyPr/>
          <a:lstStyle/>
          <a:p>
            <a:r>
              <a:rPr lang="en-US" b="1" dirty="0">
                <a:solidFill>
                  <a:srgbClr val="663300"/>
                </a:solidFill>
                <a:latin typeface="+mn-lt"/>
              </a:rPr>
              <a:t>Grief Is Different for Each Child Based on…</a:t>
            </a:r>
          </a:p>
        </p:txBody>
      </p:sp>
      <p:sp>
        <p:nvSpPr>
          <p:cNvPr id="3" name="Content Placeholder 2"/>
          <p:cNvSpPr>
            <a:spLocks noGrp="1"/>
          </p:cNvSpPr>
          <p:nvPr>
            <p:ph idx="1"/>
          </p:nvPr>
        </p:nvSpPr>
        <p:spPr>
          <a:xfrm>
            <a:off x="953947" y="1325563"/>
            <a:ext cx="10515600" cy="5086812"/>
          </a:xfrm>
        </p:spPr>
        <p:txBody>
          <a:bodyPr>
            <a:normAutofit fontScale="85000" lnSpcReduction="20000"/>
          </a:bodyPr>
          <a:lstStyle/>
          <a:p>
            <a:pPr marL="0" indent="0">
              <a:buNone/>
            </a:pPr>
            <a:r>
              <a:rPr lang="en-US" dirty="0"/>
              <a:t>• Personal relationship or perceived connection with the deceased </a:t>
            </a:r>
          </a:p>
          <a:p>
            <a:pPr marL="0" indent="0">
              <a:buNone/>
            </a:pPr>
            <a:endParaRPr lang="en-US" dirty="0"/>
          </a:p>
          <a:p>
            <a:pPr marL="0" indent="0">
              <a:buNone/>
            </a:pPr>
            <a:r>
              <a:rPr lang="en-US" dirty="0"/>
              <a:t>• Prior experience with loss </a:t>
            </a:r>
          </a:p>
          <a:p>
            <a:pPr marL="0" indent="0">
              <a:buNone/>
            </a:pPr>
            <a:endParaRPr lang="en-US" dirty="0"/>
          </a:p>
          <a:p>
            <a:pPr marL="0" indent="0">
              <a:buNone/>
            </a:pPr>
            <a:r>
              <a:rPr lang="en-US" dirty="0"/>
              <a:t>• Age and level of understanding about death </a:t>
            </a:r>
          </a:p>
          <a:p>
            <a:pPr marL="0" indent="0">
              <a:buNone/>
            </a:pPr>
            <a:endParaRPr lang="en-US" dirty="0"/>
          </a:p>
          <a:p>
            <a:pPr marL="0" indent="0">
              <a:buNone/>
            </a:pPr>
            <a:r>
              <a:rPr lang="en-US" dirty="0"/>
              <a:t>• Preexisting coping mechanisms </a:t>
            </a:r>
          </a:p>
          <a:p>
            <a:pPr marL="0" indent="0">
              <a:buNone/>
            </a:pPr>
            <a:endParaRPr lang="en-US" dirty="0"/>
          </a:p>
          <a:p>
            <a:pPr marL="0" indent="0">
              <a:buNone/>
            </a:pPr>
            <a:r>
              <a:rPr lang="en-US" dirty="0"/>
              <a:t>• Method of expressing strong emotions </a:t>
            </a:r>
          </a:p>
          <a:p>
            <a:pPr marL="0" indent="0">
              <a:buNone/>
            </a:pPr>
            <a:endParaRPr lang="en-US" dirty="0"/>
          </a:p>
          <a:p>
            <a:pPr marL="0" indent="0">
              <a:buNone/>
            </a:pPr>
            <a:r>
              <a:rPr lang="en-US" dirty="0"/>
              <a:t>• Available support systems </a:t>
            </a:r>
          </a:p>
          <a:p>
            <a:pPr marL="0" indent="0">
              <a:buNone/>
            </a:pPr>
            <a:endParaRPr lang="en-US" dirty="0"/>
          </a:p>
          <a:p>
            <a:pPr marL="0" indent="0">
              <a:buNone/>
            </a:pPr>
            <a:r>
              <a:rPr lang="en-US" dirty="0"/>
              <a:t>• Level of empathy for the needs of others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39780" y="1828800"/>
            <a:ext cx="4670399" cy="4416136"/>
          </a:xfrm>
          <a:prstGeom prst="rect">
            <a:avLst/>
          </a:prstGeom>
          <a:effectLst>
            <a:softEdge rad="63500"/>
          </a:effectLst>
        </p:spPr>
      </p:pic>
    </p:spTree>
    <p:extLst>
      <p:ext uri="{BB962C8B-B14F-4D97-AF65-F5344CB8AC3E}">
        <p14:creationId xmlns:p14="http://schemas.microsoft.com/office/powerpoint/2010/main" val="218449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896" y="0"/>
            <a:ext cx="10515600" cy="1325563"/>
          </a:xfrm>
        </p:spPr>
        <p:txBody>
          <a:bodyPr>
            <a:normAutofit/>
          </a:bodyPr>
          <a:lstStyle/>
          <a:p>
            <a:r>
              <a:rPr lang="en-US" sz="4800" b="1" dirty="0">
                <a:solidFill>
                  <a:srgbClr val="663300"/>
                </a:solidFill>
                <a:latin typeface="+mn-lt"/>
              </a:rPr>
              <a:t>Reactions of Children to Loss</a:t>
            </a:r>
          </a:p>
        </p:txBody>
      </p:sp>
      <p:sp>
        <p:nvSpPr>
          <p:cNvPr id="3" name="Content Placeholder 2"/>
          <p:cNvSpPr>
            <a:spLocks noGrp="1"/>
          </p:cNvSpPr>
          <p:nvPr>
            <p:ph idx="1"/>
          </p:nvPr>
        </p:nvSpPr>
        <p:spPr>
          <a:xfrm>
            <a:off x="428896" y="1817807"/>
            <a:ext cx="5942611" cy="4214858"/>
          </a:xfrm>
        </p:spPr>
        <p:txBody>
          <a:bodyPr>
            <a:normAutofit fontScale="92500" lnSpcReduction="10000"/>
          </a:bodyPr>
          <a:lstStyle/>
          <a:p>
            <a:pPr>
              <a:buFont typeface="Wingdings" panose="05000000000000000000" pitchFamily="2" charset="2"/>
              <a:buChar char="ü"/>
            </a:pPr>
            <a:r>
              <a:rPr lang="en-US" dirty="0"/>
              <a:t>  </a:t>
            </a:r>
            <a:r>
              <a:rPr lang="en-US" sz="3900" b="1" dirty="0"/>
              <a:t>Little or No Reaction</a:t>
            </a:r>
          </a:p>
          <a:p>
            <a:pPr>
              <a:buFont typeface="Wingdings" panose="05000000000000000000" pitchFamily="2" charset="2"/>
              <a:buChar char="ü"/>
            </a:pPr>
            <a:endParaRPr lang="en-US" sz="3900" b="1" dirty="0"/>
          </a:p>
          <a:p>
            <a:pPr>
              <a:buFont typeface="Wingdings" panose="05000000000000000000" pitchFamily="2" charset="2"/>
              <a:buChar char="ü"/>
            </a:pPr>
            <a:r>
              <a:rPr lang="en-US" sz="3900" b="1" dirty="0"/>
              <a:t>  Nonverbal Communication</a:t>
            </a:r>
          </a:p>
          <a:p>
            <a:pPr>
              <a:buFont typeface="Wingdings" panose="05000000000000000000" pitchFamily="2" charset="2"/>
              <a:buChar char="ü"/>
            </a:pPr>
            <a:endParaRPr lang="en-US" sz="3900" b="1" dirty="0"/>
          </a:p>
          <a:p>
            <a:pPr>
              <a:buFont typeface="Wingdings" panose="05000000000000000000" pitchFamily="2" charset="2"/>
              <a:buChar char="ü"/>
            </a:pPr>
            <a:r>
              <a:rPr lang="en-US" sz="3900" b="1" dirty="0"/>
              <a:t>  Anger</a:t>
            </a:r>
          </a:p>
          <a:p>
            <a:pPr>
              <a:buFont typeface="Wingdings" panose="05000000000000000000" pitchFamily="2" charset="2"/>
              <a:buChar char="ü"/>
            </a:pPr>
            <a:endParaRPr lang="en-US" sz="3900" b="1" dirty="0"/>
          </a:p>
          <a:p>
            <a:pPr>
              <a:buFont typeface="Wingdings" panose="05000000000000000000" pitchFamily="2" charset="2"/>
              <a:buChar char="ü"/>
            </a:pPr>
            <a:r>
              <a:rPr lang="en-US" sz="3900" b="1" dirty="0"/>
              <a:t>  Risky Behaviors</a:t>
            </a:r>
          </a:p>
          <a:p>
            <a:pPr>
              <a:buFont typeface="Wingdings" panose="05000000000000000000" pitchFamily="2" charset="2"/>
              <a:buChar char="ü"/>
            </a:pPr>
            <a:endParaRPr lang="en-US" dirty="0"/>
          </a:p>
        </p:txBody>
      </p:sp>
      <p:sp>
        <p:nvSpPr>
          <p:cNvPr id="6" name="TextBox 5"/>
          <p:cNvSpPr txBox="1"/>
          <p:nvPr/>
        </p:nvSpPr>
        <p:spPr>
          <a:xfrm>
            <a:off x="6299463" y="1817807"/>
            <a:ext cx="5628903" cy="4524315"/>
          </a:xfrm>
          <a:prstGeom prst="rect">
            <a:avLst/>
          </a:prstGeom>
          <a:noFill/>
        </p:spPr>
        <p:txBody>
          <a:bodyPr wrap="square" rtlCol="0">
            <a:spAutoFit/>
          </a:bodyPr>
          <a:lstStyle/>
          <a:p>
            <a:pPr marL="457200" indent="-457200">
              <a:buFont typeface="Wingdings" panose="05000000000000000000" pitchFamily="2" charset="2"/>
              <a:buChar char="ü"/>
            </a:pPr>
            <a:r>
              <a:rPr lang="en-US" sz="3600" b="1" dirty="0">
                <a:solidFill>
                  <a:prstClr val="black"/>
                </a:solidFill>
              </a:rPr>
              <a:t>Preexisting learning, emotional, or behavioral challenges may resurface or worsen </a:t>
            </a:r>
          </a:p>
          <a:p>
            <a:pPr marL="457200" indent="-457200">
              <a:buFont typeface="Wingdings" panose="05000000000000000000" pitchFamily="2" charset="2"/>
              <a:buChar char="ü"/>
            </a:pPr>
            <a:endParaRPr lang="en-US" sz="3600" b="1" dirty="0">
              <a:solidFill>
                <a:prstClr val="black"/>
              </a:solidFill>
            </a:endParaRPr>
          </a:p>
          <a:p>
            <a:pPr marL="457200" indent="-457200">
              <a:buFont typeface="Wingdings" panose="05000000000000000000" pitchFamily="2" charset="2"/>
              <a:buChar char="ü"/>
            </a:pPr>
            <a:r>
              <a:rPr lang="en-US" sz="3600" b="1" dirty="0">
                <a:solidFill>
                  <a:prstClr val="black"/>
                </a:solidFill>
              </a:rPr>
              <a:t>Acting Younger</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54538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63" y="-35356"/>
            <a:ext cx="10515600" cy="1325563"/>
          </a:xfrm>
        </p:spPr>
        <p:txBody>
          <a:bodyPr>
            <a:normAutofit/>
          </a:bodyPr>
          <a:lstStyle/>
          <a:p>
            <a:r>
              <a:rPr lang="en-US" sz="4000" b="1" dirty="0">
                <a:solidFill>
                  <a:srgbClr val="663300"/>
                </a:solidFill>
                <a:latin typeface="+mn-lt"/>
              </a:rPr>
              <a:t>Guilt is Very Common After a Death…</a:t>
            </a:r>
          </a:p>
        </p:txBody>
      </p:sp>
      <p:sp>
        <p:nvSpPr>
          <p:cNvPr id="3" name="Content Placeholder 2"/>
          <p:cNvSpPr>
            <a:spLocks noGrp="1"/>
          </p:cNvSpPr>
          <p:nvPr>
            <p:ph idx="1"/>
          </p:nvPr>
        </p:nvSpPr>
        <p:spPr/>
        <p:txBody>
          <a:bodyPr>
            <a:normAutofit/>
          </a:bodyPr>
          <a:lstStyle/>
          <a:p>
            <a:endParaRPr lang="en-US" dirty="0"/>
          </a:p>
          <a:p>
            <a:endParaRPr lang="en-US" dirty="0"/>
          </a:p>
        </p:txBody>
      </p:sp>
      <p:sp>
        <p:nvSpPr>
          <p:cNvPr id="5" name="Rectangle 4"/>
          <p:cNvSpPr/>
          <p:nvPr/>
        </p:nvSpPr>
        <p:spPr>
          <a:xfrm>
            <a:off x="287063" y="1045953"/>
            <a:ext cx="8545660" cy="5539978"/>
          </a:xfrm>
          <a:prstGeom prst="rect">
            <a:avLst/>
          </a:prstGeom>
        </p:spPr>
        <p:txBody>
          <a:bodyPr wrap="square">
            <a:spAutoFit/>
          </a:bodyPr>
          <a:lstStyle/>
          <a:p>
            <a:pPr marL="285750" indent="-285750">
              <a:buFont typeface="Arial" panose="020B0604020202020204" pitchFamily="34" charset="0"/>
              <a:buChar char="•"/>
            </a:pPr>
            <a:r>
              <a:rPr lang="en-US" sz="2400" dirty="0">
                <a:solidFill>
                  <a:prstClr val="black"/>
                </a:solidFill>
              </a:rPr>
              <a:t>When something bad happens, children often assume they                                             have caused the problem by acting badly </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a:solidFill>
                  <a:prstClr val="black"/>
                </a:solidFill>
              </a:rPr>
              <a:t>Children may worry about the possibility that they will                                                         repeat their bad behavior &amp; cause the death of someone else                                                    </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a:solidFill>
                  <a:prstClr val="black"/>
                </a:solidFill>
              </a:rPr>
              <a:t>The preexisting relationship with the person who died was                                                       ambivalent or conflicted  </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a:solidFill>
                  <a:prstClr val="black"/>
                </a:solidFill>
              </a:rPr>
              <a:t>A death is preceded by a lengthy illness  </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a:solidFill>
                  <a:prstClr val="black"/>
                </a:solidFill>
              </a:rPr>
              <a:t>There may be some logical reason to experience guilt feelings  </a:t>
            </a:r>
          </a:p>
          <a:p>
            <a:endParaRPr lang="en-US" dirty="0">
              <a:solidFill>
                <a:prstClr val="black"/>
              </a:solidFill>
            </a:endParaRPr>
          </a:p>
        </p:txBody>
      </p:sp>
      <p:sp>
        <p:nvSpPr>
          <p:cNvPr id="7" name="Title 1"/>
          <p:cNvSpPr txBox="1">
            <a:spLocks/>
          </p:cNvSpPr>
          <p:nvPr/>
        </p:nvSpPr>
        <p:spPr>
          <a:xfrm>
            <a:off x="287063" y="28270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63300"/>
                </a:solidFill>
                <a:latin typeface="Calibri" panose="020F0502020204030204"/>
              </a:rPr>
              <a:t>Guilt is More Likely When…</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82057" y="935074"/>
            <a:ext cx="3222410" cy="4970070"/>
          </a:xfrm>
          <a:prstGeom prst="rect">
            <a:avLst/>
          </a:prstGeom>
          <a:effectLst>
            <a:softEdge rad="63500"/>
          </a:effectLst>
        </p:spPr>
      </p:pic>
    </p:spTree>
    <p:extLst>
      <p:ext uri="{BB962C8B-B14F-4D97-AF65-F5344CB8AC3E}">
        <p14:creationId xmlns:p14="http://schemas.microsoft.com/office/powerpoint/2010/main" val="284359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365125"/>
            <a:ext cx="11570677" cy="1325563"/>
          </a:xfrm>
        </p:spPr>
        <p:txBody>
          <a:bodyPr>
            <a:normAutofit/>
          </a:bodyPr>
          <a:lstStyle/>
          <a:p>
            <a:r>
              <a:rPr lang="en-US" sz="4000" b="1" dirty="0">
                <a:solidFill>
                  <a:srgbClr val="663300"/>
                </a:solidFill>
                <a:latin typeface="+mn-lt"/>
              </a:rPr>
              <a:t>Shame Can Be  Experienced when Children &amp; Adolescents Believe</a:t>
            </a:r>
          </a:p>
        </p:txBody>
      </p:sp>
      <p:sp>
        <p:nvSpPr>
          <p:cNvPr id="3" name="Content Placeholder 2"/>
          <p:cNvSpPr>
            <a:spLocks noGrp="1"/>
          </p:cNvSpPr>
          <p:nvPr>
            <p:ph idx="1"/>
          </p:nvPr>
        </p:nvSpPr>
        <p:spPr>
          <a:xfrm>
            <a:off x="656644" y="2161756"/>
            <a:ext cx="5550725" cy="4351338"/>
          </a:xfrm>
        </p:spPr>
        <p:txBody>
          <a:bodyPr/>
          <a:lstStyle/>
          <a:p>
            <a:r>
              <a:rPr lang="en-US" dirty="0"/>
              <a:t>Their questions or comments about the deceased make a family member or adult upset.</a:t>
            </a:r>
          </a:p>
          <a:p>
            <a:endParaRPr lang="en-US" dirty="0"/>
          </a:p>
          <a:p>
            <a:r>
              <a:rPr lang="en-US" dirty="0"/>
              <a:t>The person who died did something wrong that resulted      in his or her death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5103" y="1690688"/>
            <a:ext cx="5189732" cy="4351338"/>
          </a:xfrm>
          <a:prstGeom prst="rect">
            <a:avLst/>
          </a:prstGeom>
          <a:effectLst>
            <a:softEdge rad="63500"/>
          </a:effectLst>
        </p:spPr>
      </p:pic>
    </p:spTree>
    <p:extLst>
      <p:ext uri="{BB962C8B-B14F-4D97-AF65-F5344CB8AC3E}">
        <p14:creationId xmlns:p14="http://schemas.microsoft.com/office/powerpoint/2010/main" val="346635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390" y="0"/>
            <a:ext cx="10515600" cy="1325563"/>
          </a:xfrm>
        </p:spPr>
        <p:txBody>
          <a:bodyPr/>
          <a:lstStyle/>
          <a:p>
            <a:r>
              <a:rPr lang="en-US" b="1" dirty="0">
                <a:solidFill>
                  <a:srgbClr val="663300"/>
                </a:solidFill>
                <a:latin typeface="+mn-lt"/>
              </a:rPr>
              <a:t>Supporting Children with Guilt and Shame </a:t>
            </a:r>
          </a:p>
        </p:txBody>
      </p:sp>
      <p:sp>
        <p:nvSpPr>
          <p:cNvPr id="3" name="Content Placeholder 2"/>
          <p:cNvSpPr>
            <a:spLocks noGrp="1"/>
          </p:cNvSpPr>
          <p:nvPr>
            <p:ph idx="1"/>
          </p:nvPr>
        </p:nvSpPr>
        <p:spPr>
          <a:xfrm>
            <a:off x="370390" y="1177442"/>
            <a:ext cx="11380077" cy="5385403"/>
          </a:xfrm>
        </p:spPr>
        <p:txBody>
          <a:bodyPr>
            <a:normAutofit fontScale="92500"/>
          </a:bodyPr>
          <a:lstStyle/>
          <a:p>
            <a:r>
              <a:rPr lang="en-US" b="1" dirty="0"/>
              <a:t>Discuss guilt and shame explicitly with grieving children </a:t>
            </a:r>
          </a:p>
          <a:p>
            <a:endParaRPr lang="en-US" b="1" dirty="0"/>
          </a:p>
          <a:p>
            <a:r>
              <a:rPr lang="en-US" b="1" dirty="0"/>
              <a:t>Ask about the kinds of thoughts, questions, or feelings they have been having</a:t>
            </a:r>
          </a:p>
          <a:p>
            <a:endParaRPr lang="en-US" b="1" dirty="0"/>
          </a:p>
          <a:p>
            <a:r>
              <a:rPr lang="en-US" b="1" dirty="0"/>
              <a:t>Describe the kinds of reactions related to guilt and shame that people often have </a:t>
            </a:r>
          </a:p>
          <a:p>
            <a:endParaRPr lang="en-US" b="1" dirty="0"/>
          </a:p>
          <a:p>
            <a:r>
              <a:rPr lang="en-US" b="1" dirty="0"/>
              <a:t>Normalize the experience of guilt and shame while creating a safe environment</a:t>
            </a:r>
          </a:p>
          <a:p>
            <a:endParaRPr lang="en-US" b="1" dirty="0"/>
          </a:p>
          <a:p>
            <a:r>
              <a:rPr lang="en-US" b="1" dirty="0"/>
              <a:t>Talk to a school mental health professional if these emotions are persistent or causing  marked distress</a:t>
            </a:r>
          </a:p>
        </p:txBody>
      </p:sp>
    </p:spTree>
    <p:extLst>
      <p:ext uri="{BB962C8B-B14F-4D97-AF65-F5344CB8AC3E}">
        <p14:creationId xmlns:p14="http://schemas.microsoft.com/office/powerpoint/2010/main" val="163185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39" y="-5526"/>
            <a:ext cx="10515600" cy="1325563"/>
          </a:xfrm>
        </p:spPr>
        <p:txBody>
          <a:bodyPr/>
          <a:lstStyle/>
          <a:p>
            <a:r>
              <a:rPr lang="en-US" b="1" dirty="0">
                <a:solidFill>
                  <a:srgbClr val="663300"/>
                </a:solidFill>
                <a:latin typeface="+mn-lt"/>
              </a:rPr>
              <a:t>Impact on Learning</a:t>
            </a:r>
          </a:p>
        </p:txBody>
      </p:sp>
      <p:sp>
        <p:nvSpPr>
          <p:cNvPr id="3" name="Content Placeholder 2"/>
          <p:cNvSpPr>
            <a:spLocks noGrp="1"/>
          </p:cNvSpPr>
          <p:nvPr>
            <p:ph idx="1"/>
          </p:nvPr>
        </p:nvSpPr>
        <p:spPr>
          <a:xfrm>
            <a:off x="5459354" y="1183059"/>
            <a:ext cx="6522849" cy="5407746"/>
          </a:xfrm>
        </p:spPr>
        <p:txBody>
          <a:bodyPr>
            <a:normAutofit/>
          </a:bodyPr>
          <a:lstStyle/>
          <a:p>
            <a:r>
              <a:rPr lang="en-US" dirty="0"/>
              <a:t>Difficulty concentrating and distractibility </a:t>
            </a:r>
          </a:p>
          <a:p>
            <a:endParaRPr lang="en-US" dirty="0"/>
          </a:p>
          <a:p>
            <a:r>
              <a:rPr lang="en-US" dirty="0"/>
              <a:t>Limitations in learning and/or remembering new facts or concepts </a:t>
            </a:r>
          </a:p>
          <a:p>
            <a:endParaRPr lang="en-US" dirty="0"/>
          </a:p>
          <a:p>
            <a:r>
              <a:rPr lang="en-US" dirty="0"/>
              <a:t>Failing to hand in assignments or study   for exams because of reduced family supervision</a:t>
            </a:r>
          </a:p>
          <a:p>
            <a:endParaRPr lang="en-US" dirty="0"/>
          </a:p>
          <a:p>
            <a:r>
              <a:rPr lang="en-US" dirty="0"/>
              <a:t>Preexisting learning challenges become worse  </a:t>
            </a:r>
          </a:p>
          <a:p>
            <a:endParaRPr lang="en-US" b="1"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7339" y="1641763"/>
            <a:ext cx="5063453" cy="3787547"/>
          </a:xfrm>
          <a:prstGeom prst="rect">
            <a:avLst/>
          </a:prstGeom>
          <a:effectLst>
            <a:softEdge rad="63500"/>
          </a:effectLst>
        </p:spPr>
      </p:pic>
    </p:spTree>
    <p:extLst>
      <p:ext uri="{BB962C8B-B14F-4D97-AF65-F5344CB8AC3E}">
        <p14:creationId xmlns:p14="http://schemas.microsoft.com/office/powerpoint/2010/main" val="33552722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9105</Words>
  <Application>Microsoft Office PowerPoint</Application>
  <PresentationFormat>Widescreen</PresentationFormat>
  <Paragraphs>704</Paragraphs>
  <Slides>38</Slides>
  <Notes>35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38</vt:i4>
      </vt:variant>
    </vt:vector>
  </HeadingPairs>
  <TitlesOfParts>
    <vt:vector size="53" baseType="lpstr">
      <vt:lpstr>ＭＳ Ｐゴシック</vt:lpstr>
      <vt:lpstr>Aharoni</vt:lpstr>
      <vt:lpstr>Arial</vt:lpstr>
      <vt:lpstr>Calibri</vt:lpstr>
      <vt:lpstr>Calibri Light</vt:lpstr>
      <vt:lpstr>Franklin Gothic Book</vt:lpstr>
      <vt:lpstr>Franklin Gothic Medium</vt:lpstr>
      <vt:lpstr>Garamond</vt:lpstr>
      <vt:lpstr>Segoe Print</vt:lpstr>
      <vt:lpstr>Wingdings</vt:lpstr>
      <vt:lpstr>1_Office Theme</vt:lpstr>
      <vt:lpstr>9_Office Theme</vt:lpstr>
      <vt:lpstr>Office Theme</vt:lpstr>
      <vt:lpstr>10_Office Theme</vt:lpstr>
      <vt:lpstr>2_Office Theme</vt:lpstr>
      <vt:lpstr>Supporting Grieving Students in Schools</vt:lpstr>
      <vt:lpstr>Loss is common in the lives of children</vt:lpstr>
      <vt:lpstr>Introduction Video</vt:lpstr>
      <vt:lpstr>Grief Is Different for Each Child Based on…</vt:lpstr>
      <vt:lpstr>Reactions of Children to Loss</vt:lpstr>
      <vt:lpstr>Guilt is Very Common After a Death…</vt:lpstr>
      <vt:lpstr>Shame Can Be  Experienced when Children &amp; Adolescents Believe</vt:lpstr>
      <vt:lpstr>Supporting Children with Guilt and Shame </vt:lpstr>
      <vt:lpstr>Impact on Learning</vt:lpstr>
      <vt:lpstr>Offer Academic Support Proactively</vt:lpstr>
      <vt:lpstr>Types of Losses</vt:lpstr>
      <vt:lpstr>Grief Over Time</vt:lpstr>
      <vt:lpstr>Barriers for Children in Talking About Loss</vt:lpstr>
      <vt:lpstr>How to Act</vt:lpstr>
      <vt:lpstr>A supportive and empathic teacher</vt:lpstr>
      <vt:lpstr>Goals of Support</vt:lpstr>
      <vt:lpstr>Initiating the  Conversation</vt:lpstr>
      <vt:lpstr>What not to say…</vt:lpstr>
      <vt:lpstr>PowerPoint Presentation</vt:lpstr>
      <vt:lpstr>Checking a Child’s Understanding of Death</vt:lpstr>
      <vt:lpstr>Cultural Sensitivity</vt:lpstr>
      <vt:lpstr>Common Grief  Triggers   </vt:lpstr>
      <vt:lpstr>Grief triggers</vt:lpstr>
      <vt:lpstr>Preparing Students to Manage Grief Triggers</vt:lpstr>
      <vt:lpstr>Anticipate &amp; Minimize Triggers </vt:lpstr>
      <vt:lpstr>Connecting With Grieving Families</vt:lpstr>
      <vt:lpstr>PowerPoint Presentation</vt:lpstr>
      <vt:lpstr>Fostering Peer Support -                Equip Students With Skills</vt:lpstr>
      <vt:lpstr>Use of Social Media by Schools Following a Death  </vt:lpstr>
      <vt:lpstr>Professional  Self-Care Focus</vt:lpstr>
      <vt:lpstr>Possible Grief Triggers  for School Staff </vt:lpstr>
      <vt:lpstr>Professional Self-Care in Schools</vt:lpstr>
      <vt:lpstr>PowerPoint Presentation</vt:lpstr>
      <vt:lpstr>Supporting Organizational Members</vt:lpstr>
      <vt:lpstr>* Six topic sections contain     2 - 4 video modules with each               video accompanied by downloadable handouts that summarize the major points covered.    * Links to additional resources for schools and families      </vt:lpstr>
      <vt:lpstr>www.achildingrief.com</vt:lpstr>
      <vt:lpstr>This presentation was developed by…</vt:lpstr>
      <vt:lpstr>For further information about NCSCB visit us, call us, like us, share us:  </vt:lpstr>
    </vt:vector>
  </TitlesOfParts>
  <Company>Long Island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Grieving Students in Schools:  Training Module - 1</dc:title>
  <dc:creator>Thomas Demaria</dc:creator>
  <cp:lastModifiedBy>Eric Reese</cp:lastModifiedBy>
  <cp:revision>38</cp:revision>
  <dcterms:created xsi:type="dcterms:W3CDTF">2016-01-10T21:36:13Z</dcterms:created>
  <dcterms:modified xsi:type="dcterms:W3CDTF">2019-08-06T18:22:40Z</dcterms:modified>
  <cp:contentStatus/>
</cp:coreProperties>
</file>