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3" r:id="rId4"/>
  </p:sldMasterIdLst>
  <p:notesMasterIdLst>
    <p:notesMasterId r:id="rId26"/>
  </p:notesMasterIdLst>
  <p:sldIdLst>
    <p:sldId id="28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398" r:id="rId21"/>
    <p:sldId id="397" r:id="rId22"/>
    <p:sldId id="302" r:id="rId23"/>
    <p:sldId id="276"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56860" autoAdjust="0"/>
  </p:normalViewPr>
  <p:slideViewPr>
    <p:cSldViewPr snapToGrid="0">
      <p:cViewPr varScale="1">
        <p:scale>
          <a:sx n="65" d="100"/>
          <a:sy n="65" d="100"/>
        </p:scale>
        <p:origin x="174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767F9-03FD-4802-9F94-13076E34DC6B}" type="doc">
      <dgm:prSet loTypeId="urn:microsoft.com/office/officeart/2005/8/layout/arrow2" loCatId="process" qsTypeId="urn:microsoft.com/office/officeart/2005/8/quickstyle/simple1" qsCatId="simple" csTypeId="urn:microsoft.com/office/officeart/2005/8/colors/colorful5" csCatId="colorful" phldr="1"/>
      <dgm:spPr/>
    </dgm:pt>
    <dgm:pt modelId="{7BB33972-C54A-492B-A972-6493307F1078}">
      <dgm:prSet phldrT="[Text]"/>
      <dgm:spPr/>
      <dgm:t>
        <a:bodyPr/>
        <a:lstStyle/>
        <a:p>
          <a:r>
            <a:rPr lang="en-US" dirty="0"/>
            <a:t>One day?</a:t>
          </a:r>
        </a:p>
      </dgm:t>
    </dgm:pt>
    <dgm:pt modelId="{3692B60A-DF49-4D64-BB10-C6B262517122}" type="parTrans" cxnId="{2421676B-66B3-4976-92A9-4A78E46B359B}">
      <dgm:prSet/>
      <dgm:spPr/>
      <dgm:t>
        <a:bodyPr/>
        <a:lstStyle/>
        <a:p>
          <a:endParaRPr lang="en-US"/>
        </a:p>
      </dgm:t>
    </dgm:pt>
    <dgm:pt modelId="{A4D4F6C6-C404-4634-8DF3-76F9FBA10233}" type="sibTrans" cxnId="{2421676B-66B3-4976-92A9-4A78E46B359B}">
      <dgm:prSet/>
      <dgm:spPr/>
      <dgm:t>
        <a:bodyPr/>
        <a:lstStyle/>
        <a:p>
          <a:endParaRPr lang="en-US"/>
        </a:p>
      </dgm:t>
    </dgm:pt>
    <dgm:pt modelId="{4DD945DA-9D3D-47EB-8812-8DD7E89956AA}">
      <dgm:prSet phldrT="[Text]"/>
      <dgm:spPr/>
      <dgm:t>
        <a:bodyPr/>
        <a:lstStyle/>
        <a:p>
          <a:r>
            <a:rPr lang="en-US" dirty="0"/>
            <a:t>One week?</a:t>
          </a:r>
        </a:p>
      </dgm:t>
    </dgm:pt>
    <dgm:pt modelId="{6AF8AB22-0313-436B-9077-95881F09F5E1}" type="parTrans" cxnId="{334A300D-FD53-4B51-A317-011270150BF8}">
      <dgm:prSet/>
      <dgm:spPr/>
      <dgm:t>
        <a:bodyPr/>
        <a:lstStyle/>
        <a:p>
          <a:endParaRPr lang="en-US"/>
        </a:p>
      </dgm:t>
    </dgm:pt>
    <dgm:pt modelId="{74060C35-EBEB-45CD-9E96-9BA70B0DA320}" type="sibTrans" cxnId="{334A300D-FD53-4B51-A317-011270150BF8}">
      <dgm:prSet/>
      <dgm:spPr/>
      <dgm:t>
        <a:bodyPr/>
        <a:lstStyle/>
        <a:p>
          <a:endParaRPr lang="en-US"/>
        </a:p>
      </dgm:t>
    </dgm:pt>
    <dgm:pt modelId="{0CDD115F-2A6A-44FC-9932-5039D273DB78}">
      <dgm:prSet phldrT="[Text]"/>
      <dgm:spPr/>
      <dgm:t>
        <a:bodyPr/>
        <a:lstStyle/>
        <a:p>
          <a:r>
            <a:rPr lang="en-US" dirty="0"/>
            <a:t>One month?</a:t>
          </a:r>
        </a:p>
      </dgm:t>
    </dgm:pt>
    <dgm:pt modelId="{097C41D0-1DFE-4D87-A40B-398D64E22161}" type="parTrans" cxnId="{B8FB3E34-21EE-4DEC-8C4D-82F55E61220C}">
      <dgm:prSet/>
      <dgm:spPr/>
      <dgm:t>
        <a:bodyPr/>
        <a:lstStyle/>
        <a:p>
          <a:endParaRPr lang="en-US"/>
        </a:p>
      </dgm:t>
    </dgm:pt>
    <dgm:pt modelId="{A9221EC2-F973-41CE-9C06-31D6B9976C71}" type="sibTrans" cxnId="{B8FB3E34-21EE-4DEC-8C4D-82F55E61220C}">
      <dgm:prSet/>
      <dgm:spPr/>
      <dgm:t>
        <a:bodyPr/>
        <a:lstStyle/>
        <a:p>
          <a:endParaRPr lang="en-US"/>
        </a:p>
      </dgm:t>
    </dgm:pt>
    <dgm:pt modelId="{93EA7007-DC9C-47CA-84C4-A3AB5FD0B3EA}">
      <dgm:prSet phldrT="[Text]"/>
      <dgm:spPr/>
      <dgm:t>
        <a:bodyPr/>
        <a:lstStyle/>
        <a:p>
          <a:r>
            <a:rPr lang="en-US" dirty="0"/>
            <a:t>One year?</a:t>
          </a:r>
        </a:p>
      </dgm:t>
    </dgm:pt>
    <dgm:pt modelId="{F1D640A5-2614-426B-97E4-D1C8E5A2E9CD}" type="parTrans" cxnId="{2AD94C1A-4123-4D60-8112-F37A3116FD91}">
      <dgm:prSet/>
      <dgm:spPr/>
      <dgm:t>
        <a:bodyPr/>
        <a:lstStyle/>
        <a:p>
          <a:endParaRPr lang="en-US"/>
        </a:p>
      </dgm:t>
    </dgm:pt>
    <dgm:pt modelId="{90D0B560-5B7B-4A38-BDD3-2A139E737990}" type="sibTrans" cxnId="{2AD94C1A-4123-4D60-8112-F37A3116FD91}">
      <dgm:prSet/>
      <dgm:spPr/>
      <dgm:t>
        <a:bodyPr/>
        <a:lstStyle/>
        <a:p>
          <a:endParaRPr lang="en-US"/>
        </a:p>
      </dgm:t>
    </dgm:pt>
    <dgm:pt modelId="{4A3DB8E9-A00C-4BE3-A872-06798E0C096D}">
      <dgm:prSet phldrT="[Text]"/>
      <dgm:spPr/>
      <dgm:t>
        <a:bodyPr/>
        <a:lstStyle/>
        <a:p>
          <a:r>
            <a:rPr lang="en-US" dirty="0"/>
            <a:t>Lifetime?</a:t>
          </a:r>
        </a:p>
      </dgm:t>
    </dgm:pt>
    <dgm:pt modelId="{35A183D4-B839-4561-BD58-3C6B4A07E012}" type="parTrans" cxnId="{558397EA-2871-44AC-8F64-E26B2237DB93}">
      <dgm:prSet/>
      <dgm:spPr/>
      <dgm:t>
        <a:bodyPr/>
        <a:lstStyle/>
        <a:p>
          <a:endParaRPr lang="en-US"/>
        </a:p>
      </dgm:t>
    </dgm:pt>
    <dgm:pt modelId="{8CC1D750-6AD8-4115-91B9-B532ECB16533}" type="sibTrans" cxnId="{558397EA-2871-44AC-8F64-E26B2237DB93}">
      <dgm:prSet/>
      <dgm:spPr/>
      <dgm:t>
        <a:bodyPr/>
        <a:lstStyle/>
        <a:p>
          <a:endParaRPr lang="en-US"/>
        </a:p>
      </dgm:t>
    </dgm:pt>
    <dgm:pt modelId="{4CB0ED0B-0365-45BD-96E7-32B41EB542C9}" type="pres">
      <dgm:prSet presAssocID="{53B767F9-03FD-4802-9F94-13076E34DC6B}" presName="arrowDiagram" presStyleCnt="0">
        <dgm:presLayoutVars>
          <dgm:chMax val="5"/>
          <dgm:dir/>
          <dgm:resizeHandles val="exact"/>
        </dgm:presLayoutVars>
      </dgm:prSet>
      <dgm:spPr/>
    </dgm:pt>
    <dgm:pt modelId="{C4B396D7-2026-4758-945C-A9FBDC5E149D}" type="pres">
      <dgm:prSet presAssocID="{53B767F9-03FD-4802-9F94-13076E34DC6B}" presName="arrow" presStyleLbl="bgShp" presStyleIdx="0" presStyleCnt="1"/>
      <dgm:spPr>
        <a:solidFill>
          <a:srgbClr val="EB9BF3"/>
        </a:solidFill>
        <a:effectLst>
          <a:glow rad="228600">
            <a:srgbClr val="7030A0">
              <a:alpha val="40000"/>
            </a:srgbClr>
          </a:glow>
        </a:effectLst>
      </dgm:spPr>
    </dgm:pt>
    <dgm:pt modelId="{E686120E-E21F-47B9-A8BD-F7001F003BE2}" type="pres">
      <dgm:prSet presAssocID="{53B767F9-03FD-4802-9F94-13076E34DC6B}" presName="arrowDiagram5" presStyleCnt="0"/>
      <dgm:spPr/>
    </dgm:pt>
    <dgm:pt modelId="{0CC032D0-8D98-4096-B223-BFB1E2D3B149}" type="pres">
      <dgm:prSet presAssocID="{7BB33972-C54A-492B-A972-6493307F1078}" presName="bullet5a" presStyleLbl="node1" presStyleIdx="0" presStyleCnt="5"/>
      <dgm:spPr/>
    </dgm:pt>
    <dgm:pt modelId="{65D27FDC-5FC8-431B-9A4D-F96A50988D4B}" type="pres">
      <dgm:prSet presAssocID="{7BB33972-C54A-492B-A972-6493307F1078}" presName="textBox5a" presStyleLbl="revTx" presStyleIdx="0" presStyleCnt="5">
        <dgm:presLayoutVars>
          <dgm:bulletEnabled val="1"/>
        </dgm:presLayoutVars>
      </dgm:prSet>
      <dgm:spPr/>
      <dgm:t>
        <a:bodyPr/>
        <a:lstStyle/>
        <a:p>
          <a:endParaRPr lang="en-US"/>
        </a:p>
      </dgm:t>
    </dgm:pt>
    <dgm:pt modelId="{571E3446-C559-451A-90FE-011D3B414FD3}" type="pres">
      <dgm:prSet presAssocID="{4DD945DA-9D3D-47EB-8812-8DD7E89956AA}" presName="bullet5b" presStyleLbl="node1" presStyleIdx="1" presStyleCnt="5"/>
      <dgm:spPr/>
    </dgm:pt>
    <dgm:pt modelId="{341CF8F8-C010-4C43-9F4E-574CD31F34E8}" type="pres">
      <dgm:prSet presAssocID="{4DD945DA-9D3D-47EB-8812-8DD7E89956AA}" presName="textBox5b" presStyleLbl="revTx" presStyleIdx="1" presStyleCnt="5">
        <dgm:presLayoutVars>
          <dgm:bulletEnabled val="1"/>
        </dgm:presLayoutVars>
      </dgm:prSet>
      <dgm:spPr/>
      <dgm:t>
        <a:bodyPr/>
        <a:lstStyle/>
        <a:p>
          <a:endParaRPr lang="en-US"/>
        </a:p>
      </dgm:t>
    </dgm:pt>
    <dgm:pt modelId="{C56D585A-B6A0-4F50-9CC3-64B10772AAB2}" type="pres">
      <dgm:prSet presAssocID="{0CDD115F-2A6A-44FC-9932-5039D273DB78}" presName="bullet5c" presStyleLbl="node1" presStyleIdx="2" presStyleCnt="5"/>
      <dgm:spPr/>
    </dgm:pt>
    <dgm:pt modelId="{2AA38947-97FF-4A58-8414-9F53DDFC3965}" type="pres">
      <dgm:prSet presAssocID="{0CDD115F-2A6A-44FC-9932-5039D273DB78}" presName="textBox5c" presStyleLbl="revTx" presStyleIdx="2" presStyleCnt="5">
        <dgm:presLayoutVars>
          <dgm:bulletEnabled val="1"/>
        </dgm:presLayoutVars>
      </dgm:prSet>
      <dgm:spPr/>
      <dgm:t>
        <a:bodyPr/>
        <a:lstStyle/>
        <a:p>
          <a:endParaRPr lang="en-US"/>
        </a:p>
      </dgm:t>
    </dgm:pt>
    <dgm:pt modelId="{F9B446E9-6E0C-4DB5-B4EF-EB500F06BE85}" type="pres">
      <dgm:prSet presAssocID="{93EA7007-DC9C-47CA-84C4-A3AB5FD0B3EA}" presName="bullet5d" presStyleLbl="node1" presStyleIdx="3" presStyleCnt="5"/>
      <dgm:spPr/>
    </dgm:pt>
    <dgm:pt modelId="{B20334DC-8BDF-44C9-BEEF-B3505537779C}" type="pres">
      <dgm:prSet presAssocID="{93EA7007-DC9C-47CA-84C4-A3AB5FD0B3EA}" presName="textBox5d" presStyleLbl="revTx" presStyleIdx="3" presStyleCnt="5">
        <dgm:presLayoutVars>
          <dgm:bulletEnabled val="1"/>
        </dgm:presLayoutVars>
      </dgm:prSet>
      <dgm:spPr/>
      <dgm:t>
        <a:bodyPr/>
        <a:lstStyle/>
        <a:p>
          <a:endParaRPr lang="en-US"/>
        </a:p>
      </dgm:t>
    </dgm:pt>
    <dgm:pt modelId="{012DD5FC-C646-4789-AACB-C7DCCB08899C}" type="pres">
      <dgm:prSet presAssocID="{4A3DB8E9-A00C-4BE3-A872-06798E0C096D}" presName="bullet5e" presStyleLbl="node1" presStyleIdx="4" presStyleCnt="5"/>
      <dgm:spPr/>
    </dgm:pt>
    <dgm:pt modelId="{9F47B20D-5EB2-4CAC-888D-80E00E7D858C}" type="pres">
      <dgm:prSet presAssocID="{4A3DB8E9-A00C-4BE3-A872-06798E0C096D}" presName="textBox5e" presStyleLbl="revTx" presStyleIdx="4" presStyleCnt="5">
        <dgm:presLayoutVars>
          <dgm:bulletEnabled val="1"/>
        </dgm:presLayoutVars>
      </dgm:prSet>
      <dgm:spPr/>
      <dgm:t>
        <a:bodyPr/>
        <a:lstStyle/>
        <a:p>
          <a:endParaRPr lang="en-US"/>
        </a:p>
      </dgm:t>
    </dgm:pt>
  </dgm:ptLst>
  <dgm:cxnLst>
    <dgm:cxn modelId="{6DC1EE94-BDC7-4249-A3C9-16EB5DE698FD}" type="presOf" srcId="{7BB33972-C54A-492B-A972-6493307F1078}" destId="{65D27FDC-5FC8-431B-9A4D-F96A50988D4B}" srcOrd="0" destOrd="0" presId="urn:microsoft.com/office/officeart/2005/8/layout/arrow2"/>
    <dgm:cxn modelId="{2421676B-66B3-4976-92A9-4A78E46B359B}" srcId="{53B767F9-03FD-4802-9F94-13076E34DC6B}" destId="{7BB33972-C54A-492B-A972-6493307F1078}" srcOrd="0" destOrd="0" parTransId="{3692B60A-DF49-4D64-BB10-C6B262517122}" sibTransId="{A4D4F6C6-C404-4634-8DF3-76F9FBA10233}"/>
    <dgm:cxn modelId="{AA5F0A16-F52C-4889-8630-0705492CB889}" type="presOf" srcId="{4DD945DA-9D3D-47EB-8812-8DD7E89956AA}" destId="{341CF8F8-C010-4C43-9F4E-574CD31F34E8}" srcOrd="0" destOrd="0" presId="urn:microsoft.com/office/officeart/2005/8/layout/arrow2"/>
    <dgm:cxn modelId="{7C04FA70-5119-445D-81DB-F2FC26D5FD66}" type="presOf" srcId="{53B767F9-03FD-4802-9F94-13076E34DC6B}" destId="{4CB0ED0B-0365-45BD-96E7-32B41EB542C9}" srcOrd="0" destOrd="0" presId="urn:microsoft.com/office/officeart/2005/8/layout/arrow2"/>
    <dgm:cxn modelId="{B8FB3E34-21EE-4DEC-8C4D-82F55E61220C}" srcId="{53B767F9-03FD-4802-9F94-13076E34DC6B}" destId="{0CDD115F-2A6A-44FC-9932-5039D273DB78}" srcOrd="2" destOrd="0" parTransId="{097C41D0-1DFE-4D87-A40B-398D64E22161}" sibTransId="{A9221EC2-F973-41CE-9C06-31D6B9976C71}"/>
    <dgm:cxn modelId="{2AD94C1A-4123-4D60-8112-F37A3116FD91}" srcId="{53B767F9-03FD-4802-9F94-13076E34DC6B}" destId="{93EA7007-DC9C-47CA-84C4-A3AB5FD0B3EA}" srcOrd="3" destOrd="0" parTransId="{F1D640A5-2614-426B-97E4-D1C8E5A2E9CD}" sibTransId="{90D0B560-5B7B-4A38-BDD3-2A139E737990}"/>
    <dgm:cxn modelId="{334A300D-FD53-4B51-A317-011270150BF8}" srcId="{53B767F9-03FD-4802-9F94-13076E34DC6B}" destId="{4DD945DA-9D3D-47EB-8812-8DD7E89956AA}" srcOrd="1" destOrd="0" parTransId="{6AF8AB22-0313-436B-9077-95881F09F5E1}" sibTransId="{74060C35-EBEB-45CD-9E96-9BA70B0DA320}"/>
    <dgm:cxn modelId="{E6172C38-8E3D-4733-8923-6828D74E84F9}" type="presOf" srcId="{0CDD115F-2A6A-44FC-9932-5039D273DB78}" destId="{2AA38947-97FF-4A58-8414-9F53DDFC3965}" srcOrd="0" destOrd="0" presId="urn:microsoft.com/office/officeart/2005/8/layout/arrow2"/>
    <dgm:cxn modelId="{75535240-DDB9-4256-9B77-25F52F573BB9}" type="presOf" srcId="{4A3DB8E9-A00C-4BE3-A872-06798E0C096D}" destId="{9F47B20D-5EB2-4CAC-888D-80E00E7D858C}" srcOrd="0" destOrd="0" presId="urn:microsoft.com/office/officeart/2005/8/layout/arrow2"/>
    <dgm:cxn modelId="{A71B4FFE-6178-4712-80D9-81C51E04B45D}" type="presOf" srcId="{93EA7007-DC9C-47CA-84C4-A3AB5FD0B3EA}" destId="{B20334DC-8BDF-44C9-BEEF-B3505537779C}" srcOrd="0" destOrd="0" presId="urn:microsoft.com/office/officeart/2005/8/layout/arrow2"/>
    <dgm:cxn modelId="{558397EA-2871-44AC-8F64-E26B2237DB93}" srcId="{53B767F9-03FD-4802-9F94-13076E34DC6B}" destId="{4A3DB8E9-A00C-4BE3-A872-06798E0C096D}" srcOrd="4" destOrd="0" parTransId="{35A183D4-B839-4561-BD58-3C6B4A07E012}" sibTransId="{8CC1D750-6AD8-4115-91B9-B532ECB16533}"/>
    <dgm:cxn modelId="{C0BF10D6-0ACE-4D58-9F5D-CA8131C8165E}" type="presParOf" srcId="{4CB0ED0B-0365-45BD-96E7-32B41EB542C9}" destId="{C4B396D7-2026-4758-945C-A9FBDC5E149D}" srcOrd="0" destOrd="0" presId="urn:microsoft.com/office/officeart/2005/8/layout/arrow2"/>
    <dgm:cxn modelId="{070C0F8C-CFED-48BE-88FC-B1322799B574}" type="presParOf" srcId="{4CB0ED0B-0365-45BD-96E7-32B41EB542C9}" destId="{E686120E-E21F-47B9-A8BD-F7001F003BE2}" srcOrd="1" destOrd="0" presId="urn:microsoft.com/office/officeart/2005/8/layout/arrow2"/>
    <dgm:cxn modelId="{E29C86F7-6884-40D2-B2A6-4C8CF836EE58}" type="presParOf" srcId="{E686120E-E21F-47B9-A8BD-F7001F003BE2}" destId="{0CC032D0-8D98-4096-B223-BFB1E2D3B149}" srcOrd="0" destOrd="0" presId="urn:microsoft.com/office/officeart/2005/8/layout/arrow2"/>
    <dgm:cxn modelId="{27C89544-2388-4B84-B2BA-61A9D6BC1273}" type="presParOf" srcId="{E686120E-E21F-47B9-A8BD-F7001F003BE2}" destId="{65D27FDC-5FC8-431B-9A4D-F96A50988D4B}" srcOrd="1" destOrd="0" presId="urn:microsoft.com/office/officeart/2005/8/layout/arrow2"/>
    <dgm:cxn modelId="{0AAF104D-7E87-46FC-9E6D-588FB4D67017}" type="presParOf" srcId="{E686120E-E21F-47B9-A8BD-F7001F003BE2}" destId="{571E3446-C559-451A-90FE-011D3B414FD3}" srcOrd="2" destOrd="0" presId="urn:microsoft.com/office/officeart/2005/8/layout/arrow2"/>
    <dgm:cxn modelId="{85463DBC-C055-4F0E-B856-B16C17C75D46}" type="presParOf" srcId="{E686120E-E21F-47B9-A8BD-F7001F003BE2}" destId="{341CF8F8-C010-4C43-9F4E-574CD31F34E8}" srcOrd="3" destOrd="0" presId="urn:microsoft.com/office/officeart/2005/8/layout/arrow2"/>
    <dgm:cxn modelId="{A9BF8C60-8F1B-4110-94D5-2FE99664C7B7}" type="presParOf" srcId="{E686120E-E21F-47B9-A8BD-F7001F003BE2}" destId="{C56D585A-B6A0-4F50-9CC3-64B10772AAB2}" srcOrd="4" destOrd="0" presId="urn:microsoft.com/office/officeart/2005/8/layout/arrow2"/>
    <dgm:cxn modelId="{BABA1532-FE79-4CE3-9C60-F9EB8E5F5C95}" type="presParOf" srcId="{E686120E-E21F-47B9-A8BD-F7001F003BE2}" destId="{2AA38947-97FF-4A58-8414-9F53DDFC3965}" srcOrd="5" destOrd="0" presId="urn:microsoft.com/office/officeart/2005/8/layout/arrow2"/>
    <dgm:cxn modelId="{8A01F5A5-E8A5-4590-AD20-DC942B7E6320}" type="presParOf" srcId="{E686120E-E21F-47B9-A8BD-F7001F003BE2}" destId="{F9B446E9-6E0C-4DB5-B4EF-EB500F06BE85}" srcOrd="6" destOrd="0" presId="urn:microsoft.com/office/officeart/2005/8/layout/arrow2"/>
    <dgm:cxn modelId="{E757AF55-1BEF-4C2B-8EA2-63C346ADC5C8}" type="presParOf" srcId="{E686120E-E21F-47B9-A8BD-F7001F003BE2}" destId="{B20334DC-8BDF-44C9-BEEF-B3505537779C}" srcOrd="7" destOrd="0" presId="urn:microsoft.com/office/officeart/2005/8/layout/arrow2"/>
    <dgm:cxn modelId="{3644FF85-7892-40BA-878C-839DEF281D58}" type="presParOf" srcId="{E686120E-E21F-47B9-A8BD-F7001F003BE2}" destId="{012DD5FC-C646-4789-AACB-C7DCCB08899C}" srcOrd="8" destOrd="0" presId="urn:microsoft.com/office/officeart/2005/8/layout/arrow2"/>
    <dgm:cxn modelId="{3681068D-9E21-4509-AA9C-D8269D8F7F8F}" type="presParOf" srcId="{E686120E-E21F-47B9-A8BD-F7001F003BE2}" destId="{9F47B20D-5EB2-4CAC-888D-80E00E7D858C}"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05612-65C7-431A-A7A4-0C942FEF3B63}" type="doc">
      <dgm:prSet loTypeId="urn:microsoft.com/office/officeart/2005/8/layout/gear1" loCatId="relationship" qsTypeId="urn:microsoft.com/office/officeart/2005/8/quickstyle/simple1" qsCatId="simple" csTypeId="urn:microsoft.com/office/officeart/2005/8/colors/colorful4" csCatId="colorful" phldr="1"/>
      <dgm:spPr/>
    </dgm:pt>
    <dgm:pt modelId="{17D84748-A57A-4F2B-875E-282090D66DF2}">
      <dgm:prSet phldrT="[Text]"/>
      <dgm:spPr/>
      <dgm:t>
        <a:bodyPr/>
        <a:lstStyle/>
        <a:p>
          <a:r>
            <a:rPr lang="en-US" dirty="0"/>
            <a:t>Middle School</a:t>
          </a:r>
        </a:p>
      </dgm:t>
    </dgm:pt>
    <dgm:pt modelId="{A07CC31A-D8B8-4ED0-8BA6-A72F8F3E65A9}" type="parTrans" cxnId="{FB3F7345-103B-4AF3-9C4D-0092A33E2ACA}">
      <dgm:prSet/>
      <dgm:spPr/>
      <dgm:t>
        <a:bodyPr/>
        <a:lstStyle/>
        <a:p>
          <a:endParaRPr lang="en-US"/>
        </a:p>
      </dgm:t>
    </dgm:pt>
    <dgm:pt modelId="{A8B7A02A-E68A-413F-926C-7ACE73EEBEF4}" type="sibTrans" cxnId="{FB3F7345-103B-4AF3-9C4D-0092A33E2ACA}">
      <dgm:prSet/>
      <dgm:spPr/>
      <dgm:t>
        <a:bodyPr/>
        <a:lstStyle/>
        <a:p>
          <a:endParaRPr lang="en-US"/>
        </a:p>
      </dgm:t>
    </dgm:pt>
    <dgm:pt modelId="{B399AC96-351C-4FDF-A3D1-BCE199C2FABE}">
      <dgm:prSet phldrT="[Text]"/>
      <dgm:spPr/>
      <dgm:t>
        <a:bodyPr/>
        <a:lstStyle/>
        <a:p>
          <a:r>
            <a:rPr lang="en-US" dirty="0"/>
            <a:t>Team</a:t>
          </a:r>
        </a:p>
      </dgm:t>
    </dgm:pt>
    <dgm:pt modelId="{13F00E3E-A2D0-4C1D-916E-E1B7F2C54B39}" type="parTrans" cxnId="{401BFEA1-F93C-4302-B8AA-B8E64AACCA28}">
      <dgm:prSet/>
      <dgm:spPr/>
      <dgm:t>
        <a:bodyPr/>
        <a:lstStyle/>
        <a:p>
          <a:endParaRPr lang="en-US"/>
        </a:p>
      </dgm:t>
    </dgm:pt>
    <dgm:pt modelId="{26727A80-858E-4D86-91D7-F90F7CF6BC01}" type="sibTrans" cxnId="{401BFEA1-F93C-4302-B8AA-B8E64AACCA28}">
      <dgm:prSet/>
      <dgm:spPr/>
      <dgm:t>
        <a:bodyPr/>
        <a:lstStyle/>
        <a:p>
          <a:endParaRPr lang="en-US"/>
        </a:p>
      </dgm:t>
    </dgm:pt>
    <dgm:pt modelId="{EADBF798-2A1E-40AF-B6FA-1D80BE2A4DC1}">
      <dgm:prSet phldrT="[Text]"/>
      <dgm:spPr/>
      <dgm:t>
        <a:bodyPr/>
        <a:lstStyle/>
        <a:p>
          <a:r>
            <a:rPr lang="en-US" dirty="0"/>
            <a:t>High School</a:t>
          </a:r>
        </a:p>
      </dgm:t>
    </dgm:pt>
    <dgm:pt modelId="{E946C7B5-DF80-4CCB-8590-E8C916928164}" type="parTrans" cxnId="{96F4B202-AAD6-4C7B-AAD7-E6375FDDD603}">
      <dgm:prSet/>
      <dgm:spPr/>
      <dgm:t>
        <a:bodyPr/>
        <a:lstStyle/>
        <a:p>
          <a:endParaRPr lang="en-US"/>
        </a:p>
      </dgm:t>
    </dgm:pt>
    <dgm:pt modelId="{0D4E9D9F-4721-46D3-BB6D-DA8B547A7FA1}" type="sibTrans" cxnId="{96F4B202-AAD6-4C7B-AAD7-E6375FDDD603}">
      <dgm:prSet/>
      <dgm:spPr/>
      <dgm:t>
        <a:bodyPr/>
        <a:lstStyle/>
        <a:p>
          <a:endParaRPr lang="en-US"/>
        </a:p>
      </dgm:t>
    </dgm:pt>
    <dgm:pt modelId="{CA5CE4C6-D8AB-493D-97F1-C48EE1315887}" type="pres">
      <dgm:prSet presAssocID="{05605612-65C7-431A-A7A4-0C942FEF3B63}" presName="composite" presStyleCnt="0">
        <dgm:presLayoutVars>
          <dgm:chMax val="3"/>
          <dgm:animLvl val="lvl"/>
          <dgm:resizeHandles val="exact"/>
        </dgm:presLayoutVars>
      </dgm:prSet>
      <dgm:spPr/>
    </dgm:pt>
    <dgm:pt modelId="{7A20D863-AA85-48AF-83C0-DE28B908466F}" type="pres">
      <dgm:prSet presAssocID="{17D84748-A57A-4F2B-875E-282090D66DF2}" presName="gear1" presStyleLbl="node1" presStyleIdx="0" presStyleCnt="3" custLinFactNeighborX="2189">
        <dgm:presLayoutVars>
          <dgm:chMax val="1"/>
          <dgm:bulletEnabled val="1"/>
        </dgm:presLayoutVars>
      </dgm:prSet>
      <dgm:spPr/>
      <dgm:t>
        <a:bodyPr/>
        <a:lstStyle/>
        <a:p>
          <a:endParaRPr lang="en-US"/>
        </a:p>
      </dgm:t>
    </dgm:pt>
    <dgm:pt modelId="{60D0E502-52F4-4CA9-87B6-83E78E34B15E}" type="pres">
      <dgm:prSet presAssocID="{17D84748-A57A-4F2B-875E-282090D66DF2}" presName="gear1srcNode" presStyleLbl="node1" presStyleIdx="0" presStyleCnt="3"/>
      <dgm:spPr/>
      <dgm:t>
        <a:bodyPr/>
        <a:lstStyle/>
        <a:p>
          <a:endParaRPr lang="en-US"/>
        </a:p>
      </dgm:t>
    </dgm:pt>
    <dgm:pt modelId="{21704C91-505B-462C-B7A5-272C61A94F0C}" type="pres">
      <dgm:prSet presAssocID="{17D84748-A57A-4F2B-875E-282090D66DF2}" presName="gear1dstNode" presStyleLbl="node1" presStyleIdx="0" presStyleCnt="3"/>
      <dgm:spPr/>
      <dgm:t>
        <a:bodyPr/>
        <a:lstStyle/>
        <a:p>
          <a:endParaRPr lang="en-US"/>
        </a:p>
      </dgm:t>
    </dgm:pt>
    <dgm:pt modelId="{96E66A1F-55D0-47CB-B40F-A87DF294C8BA}" type="pres">
      <dgm:prSet presAssocID="{B399AC96-351C-4FDF-A3D1-BCE199C2FABE}" presName="gear2" presStyleLbl="node1" presStyleIdx="1" presStyleCnt="3">
        <dgm:presLayoutVars>
          <dgm:chMax val="1"/>
          <dgm:bulletEnabled val="1"/>
        </dgm:presLayoutVars>
      </dgm:prSet>
      <dgm:spPr/>
      <dgm:t>
        <a:bodyPr/>
        <a:lstStyle/>
        <a:p>
          <a:endParaRPr lang="en-US"/>
        </a:p>
      </dgm:t>
    </dgm:pt>
    <dgm:pt modelId="{8E954005-14AD-432B-87EA-42D097477355}" type="pres">
      <dgm:prSet presAssocID="{B399AC96-351C-4FDF-A3D1-BCE199C2FABE}" presName="gear2srcNode" presStyleLbl="node1" presStyleIdx="1" presStyleCnt="3"/>
      <dgm:spPr/>
      <dgm:t>
        <a:bodyPr/>
        <a:lstStyle/>
        <a:p>
          <a:endParaRPr lang="en-US"/>
        </a:p>
      </dgm:t>
    </dgm:pt>
    <dgm:pt modelId="{ED27C8B9-A245-4C69-AC6B-C5D0DEEEBE46}" type="pres">
      <dgm:prSet presAssocID="{B399AC96-351C-4FDF-A3D1-BCE199C2FABE}" presName="gear2dstNode" presStyleLbl="node1" presStyleIdx="1" presStyleCnt="3"/>
      <dgm:spPr/>
      <dgm:t>
        <a:bodyPr/>
        <a:lstStyle/>
        <a:p>
          <a:endParaRPr lang="en-US"/>
        </a:p>
      </dgm:t>
    </dgm:pt>
    <dgm:pt modelId="{740BA583-C741-435D-A524-E3EA9A0FE9C8}" type="pres">
      <dgm:prSet presAssocID="{EADBF798-2A1E-40AF-B6FA-1D80BE2A4DC1}" presName="gear3" presStyleLbl="node1" presStyleIdx="2" presStyleCnt="3"/>
      <dgm:spPr/>
      <dgm:t>
        <a:bodyPr/>
        <a:lstStyle/>
        <a:p>
          <a:endParaRPr lang="en-US"/>
        </a:p>
      </dgm:t>
    </dgm:pt>
    <dgm:pt modelId="{988B4870-5D66-4E86-A5B9-F5A21404ECBF}" type="pres">
      <dgm:prSet presAssocID="{EADBF798-2A1E-40AF-B6FA-1D80BE2A4DC1}" presName="gear3tx" presStyleLbl="node1" presStyleIdx="2" presStyleCnt="3">
        <dgm:presLayoutVars>
          <dgm:chMax val="1"/>
          <dgm:bulletEnabled val="1"/>
        </dgm:presLayoutVars>
      </dgm:prSet>
      <dgm:spPr/>
      <dgm:t>
        <a:bodyPr/>
        <a:lstStyle/>
        <a:p>
          <a:endParaRPr lang="en-US"/>
        </a:p>
      </dgm:t>
    </dgm:pt>
    <dgm:pt modelId="{69734338-5BC7-472C-957D-60A6EA13E417}" type="pres">
      <dgm:prSet presAssocID="{EADBF798-2A1E-40AF-B6FA-1D80BE2A4DC1}" presName="gear3srcNode" presStyleLbl="node1" presStyleIdx="2" presStyleCnt="3"/>
      <dgm:spPr/>
      <dgm:t>
        <a:bodyPr/>
        <a:lstStyle/>
        <a:p>
          <a:endParaRPr lang="en-US"/>
        </a:p>
      </dgm:t>
    </dgm:pt>
    <dgm:pt modelId="{B5393FDC-9862-4F5E-B890-4C29F6723CEC}" type="pres">
      <dgm:prSet presAssocID="{EADBF798-2A1E-40AF-B6FA-1D80BE2A4DC1}" presName="gear3dstNode" presStyleLbl="node1" presStyleIdx="2" presStyleCnt="3"/>
      <dgm:spPr/>
      <dgm:t>
        <a:bodyPr/>
        <a:lstStyle/>
        <a:p>
          <a:endParaRPr lang="en-US"/>
        </a:p>
      </dgm:t>
    </dgm:pt>
    <dgm:pt modelId="{FCD3E769-F4FF-400A-897C-5D1782E43EE7}" type="pres">
      <dgm:prSet presAssocID="{A8B7A02A-E68A-413F-926C-7ACE73EEBEF4}" presName="connector1" presStyleLbl="sibTrans2D1" presStyleIdx="0" presStyleCnt="3"/>
      <dgm:spPr/>
      <dgm:t>
        <a:bodyPr/>
        <a:lstStyle/>
        <a:p>
          <a:endParaRPr lang="en-US"/>
        </a:p>
      </dgm:t>
    </dgm:pt>
    <dgm:pt modelId="{6FCA3CA3-8BC0-46D5-BA46-6B21E6633A39}" type="pres">
      <dgm:prSet presAssocID="{26727A80-858E-4D86-91D7-F90F7CF6BC01}" presName="connector2" presStyleLbl="sibTrans2D1" presStyleIdx="1" presStyleCnt="3"/>
      <dgm:spPr/>
      <dgm:t>
        <a:bodyPr/>
        <a:lstStyle/>
        <a:p>
          <a:endParaRPr lang="en-US"/>
        </a:p>
      </dgm:t>
    </dgm:pt>
    <dgm:pt modelId="{FCCA2E78-823F-436A-AB61-E4B7836A47AF}" type="pres">
      <dgm:prSet presAssocID="{0D4E9D9F-4721-46D3-BB6D-DA8B547A7FA1}" presName="connector3" presStyleLbl="sibTrans2D1" presStyleIdx="2" presStyleCnt="3"/>
      <dgm:spPr/>
      <dgm:t>
        <a:bodyPr/>
        <a:lstStyle/>
        <a:p>
          <a:endParaRPr lang="en-US"/>
        </a:p>
      </dgm:t>
    </dgm:pt>
  </dgm:ptLst>
  <dgm:cxnLst>
    <dgm:cxn modelId="{167A8C12-7FD4-4142-9678-54A405577D0F}" type="presOf" srcId="{B399AC96-351C-4FDF-A3D1-BCE199C2FABE}" destId="{8E954005-14AD-432B-87EA-42D097477355}" srcOrd="1" destOrd="0" presId="urn:microsoft.com/office/officeart/2005/8/layout/gear1"/>
    <dgm:cxn modelId="{535305E0-80AE-4809-91DA-5031179DB3C1}" type="presOf" srcId="{17D84748-A57A-4F2B-875E-282090D66DF2}" destId="{60D0E502-52F4-4CA9-87B6-83E78E34B15E}" srcOrd="1" destOrd="0" presId="urn:microsoft.com/office/officeart/2005/8/layout/gear1"/>
    <dgm:cxn modelId="{67823F90-64C5-4A87-BB9E-E2783FCF9F16}" type="presOf" srcId="{B399AC96-351C-4FDF-A3D1-BCE199C2FABE}" destId="{ED27C8B9-A245-4C69-AC6B-C5D0DEEEBE46}" srcOrd="2" destOrd="0" presId="urn:microsoft.com/office/officeart/2005/8/layout/gear1"/>
    <dgm:cxn modelId="{B2147835-A6B6-41A5-A3E9-A40FEB68535B}" type="presOf" srcId="{EADBF798-2A1E-40AF-B6FA-1D80BE2A4DC1}" destId="{B5393FDC-9862-4F5E-B890-4C29F6723CEC}" srcOrd="3" destOrd="0" presId="urn:microsoft.com/office/officeart/2005/8/layout/gear1"/>
    <dgm:cxn modelId="{FB3F7345-103B-4AF3-9C4D-0092A33E2ACA}" srcId="{05605612-65C7-431A-A7A4-0C942FEF3B63}" destId="{17D84748-A57A-4F2B-875E-282090D66DF2}" srcOrd="0" destOrd="0" parTransId="{A07CC31A-D8B8-4ED0-8BA6-A72F8F3E65A9}" sibTransId="{A8B7A02A-E68A-413F-926C-7ACE73EEBEF4}"/>
    <dgm:cxn modelId="{401BFEA1-F93C-4302-B8AA-B8E64AACCA28}" srcId="{05605612-65C7-431A-A7A4-0C942FEF3B63}" destId="{B399AC96-351C-4FDF-A3D1-BCE199C2FABE}" srcOrd="1" destOrd="0" parTransId="{13F00E3E-A2D0-4C1D-916E-E1B7F2C54B39}" sibTransId="{26727A80-858E-4D86-91D7-F90F7CF6BC01}"/>
    <dgm:cxn modelId="{96F4B202-AAD6-4C7B-AAD7-E6375FDDD603}" srcId="{05605612-65C7-431A-A7A4-0C942FEF3B63}" destId="{EADBF798-2A1E-40AF-B6FA-1D80BE2A4DC1}" srcOrd="2" destOrd="0" parTransId="{E946C7B5-DF80-4CCB-8590-E8C916928164}" sibTransId="{0D4E9D9F-4721-46D3-BB6D-DA8B547A7FA1}"/>
    <dgm:cxn modelId="{9462BD22-B6E3-40CC-A964-132BFB914534}" type="presOf" srcId="{A8B7A02A-E68A-413F-926C-7ACE73EEBEF4}" destId="{FCD3E769-F4FF-400A-897C-5D1782E43EE7}" srcOrd="0" destOrd="0" presId="urn:microsoft.com/office/officeart/2005/8/layout/gear1"/>
    <dgm:cxn modelId="{B63913B2-9589-449D-8427-2F682958E5C5}" type="presOf" srcId="{EADBF798-2A1E-40AF-B6FA-1D80BE2A4DC1}" destId="{988B4870-5D66-4E86-A5B9-F5A21404ECBF}" srcOrd="1" destOrd="0" presId="urn:microsoft.com/office/officeart/2005/8/layout/gear1"/>
    <dgm:cxn modelId="{87E8AAB2-72ED-43E1-BDFD-F11021171424}" type="presOf" srcId="{05605612-65C7-431A-A7A4-0C942FEF3B63}" destId="{CA5CE4C6-D8AB-493D-97F1-C48EE1315887}" srcOrd="0" destOrd="0" presId="urn:microsoft.com/office/officeart/2005/8/layout/gear1"/>
    <dgm:cxn modelId="{5A9C94D1-9A53-4631-8357-A99939983FD6}" type="presOf" srcId="{B399AC96-351C-4FDF-A3D1-BCE199C2FABE}" destId="{96E66A1F-55D0-47CB-B40F-A87DF294C8BA}" srcOrd="0" destOrd="0" presId="urn:microsoft.com/office/officeart/2005/8/layout/gear1"/>
    <dgm:cxn modelId="{66020EB4-6FC9-446D-B0F7-177F32F323AC}" type="presOf" srcId="{0D4E9D9F-4721-46D3-BB6D-DA8B547A7FA1}" destId="{FCCA2E78-823F-436A-AB61-E4B7836A47AF}" srcOrd="0" destOrd="0" presId="urn:microsoft.com/office/officeart/2005/8/layout/gear1"/>
    <dgm:cxn modelId="{0BA2882D-04B7-4FFE-96C7-3D361EA7B54E}" type="presOf" srcId="{EADBF798-2A1E-40AF-B6FA-1D80BE2A4DC1}" destId="{69734338-5BC7-472C-957D-60A6EA13E417}" srcOrd="2" destOrd="0" presId="urn:microsoft.com/office/officeart/2005/8/layout/gear1"/>
    <dgm:cxn modelId="{2DC37819-BDEE-454A-8BE9-A7B9129E0631}" type="presOf" srcId="{26727A80-858E-4D86-91D7-F90F7CF6BC01}" destId="{6FCA3CA3-8BC0-46D5-BA46-6B21E6633A39}" srcOrd="0" destOrd="0" presId="urn:microsoft.com/office/officeart/2005/8/layout/gear1"/>
    <dgm:cxn modelId="{8DC7E7B8-CA05-44A2-B76D-35F500C113F0}" type="presOf" srcId="{17D84748-A57A-4F2B-875E-282090D66DF2}" destId="{7A20D863-AA85-48AF-83C0-DE28B908466F}" srcOrd="0" destOrd="0" presId="urn:microsoft.com/office/officeart/2005/8/layout/gear1"/>
    <dgm:cxn modelId="{316C488E-8437-4A9D-853E-AB6F34FD0FA6}" type="presOf" srcId="{17D84748-A57A-4F2B-875E-282090D66DF2}" destId="{21704C91-505B-462C-B7A5-272C61A94F0C}" srcOrd="2" destOrd="0" presId="urn:microsoft.com/office/officeart/2005/8/layout/gear1"/>
    <dgm:cxn modelId="{786882F3-E184-455F-BF0C-77D0803FBD3B}" type="presOf" srcId="{EADBF798-2A1E-40AF-B6FA-1D80BE2A4DC1}" destId="{740BA583-C741-435D-A524-E3EA9A0FE9C8}" srcOrd="0" destOrd="0" presId="urn:microsoft.com/office/officeart/2005/8/layout/gear1"/>
    <dgm:cxn modelId="{0C28ED7B-101D-4590-B713-E4A926BE24EF}" type="presParOf" srcId="{CA5CE4C6-D8AB-493D-97F1-C48EE1315887}" destId="{7A20D863-AA85-48AF-83C0-DE28B908466F}" srcOrd="0" destOrd="0" presId="urn:microsoft.com/office/officeart/2005/8/layout/gear1"/>
    <dgm:cxn modelId="{50A0E483-B3CD-41E3-8EC5-F225D7D13E4B}" type="presParOf" srcId="{CA5CE4C6-D8AB-493D-97F1-C48EE1315887}" destId="{60D0E502-52F4-4CA9-87B6-83E78E34B15E}" srcOrd="1" destOrd="0" presId="urn:microsoft.com/office/officeart/2005/8/layout/gear1"/>
    <dgm:cxn modelId="{9744044C-A5D5-4C8F-BA5C-83745912ED73}" type="presParOf" srcId="{CA5CE4C6-D8AB-493D-97F1-C48EE1315887}" destId="{21704C91-505B-462C-B7A5-272C61A94F0C}" srcOrd="2" destOrd="0" presId="urn:microsoft.com/office/officeart/2005/8/layout/gear1"/>
    <dgm:cxn modelId="{280A2C10-7ACB-478E-A3AF-12374DDC9ED0}" type="presParOf" srcId="{CA5CE4C6-D8AB-493D-97F1-C48EE1315887}" destId="{96E66A1F-55D0-47CB-B40F-A87DF294C8BA}" srcOrd="3" destOrd="0" presId="urn:microsoft.com/office/officeart/2005/8/layout/gear1"/>
    <dgm:cxn modelId="{30E9A3C8-4DE6-4BF1-9D14-720666C62555}" type="presParOf" srcId="{CA5CE4C6-D8AB-493D-97F1-C48EE1315887}" destId="{8E954005-14AD-432B-87EA-42D097477355}" srcOrd="4" destOrd="0" presId="urn:microsoft.com/office/officeart/2005/8/layout/gear1"/>
    <dgm:cxn modelId="{F89FA27C-5BC2-4C6D-BC36-10B72A59BD5C}" type="presParOf" srcId="{CA5CE4C6-D8AB-493D-97F1-C48EE1315887}" destId="{ED27C8B9-A245-4C69-AC6B-C5D0DEEEBE46}" srcOrd="5" destOrd="0" presId="urn:microsoft.com/office/officeart/2005/8/layout/gear1"/>
    <dgm:cxn modelId="{DE44EA3B-DCB6-4C21-9373-AADF54110FE0}" type="presParOf" srcId="{CA5CE4C6-D8AB-493D-97F1-C48EE1315887}" destId="{740BA583-C741-435D-A524-E3EA9A0FE9C8}" srcOrd="6" destOrd="0" presId="urn:microsoft.com/office/officeart/2005/8/layout/gear1"/>
    <dgm:cxn modelId="{965F98DA-6E12-4D34-961F-F96D8C16DF7F}" type="presParOf" srcId="{CA5CE4C6-D8AB-493D-97F1-C48EE1315887}" destId="{988B4870-5D66-4E86-A5B9-F5A21404ECBF}" srcOrd="7" destOrd="0" presId="urn:microsoft.com/office/officeart/2005/8/layout/gear1"/>
    <dgm:cxn modelId="{0136FC25-2FA1-4661-8989-1FCE52B2AF4B}" type="presParOf" srcId="{CA5CE4C6-D8AB-493D-97F1-C48EE1315887}" destId="{69734338-5BC7-472C-957D-60A6EA13E417}" srcOrd="8" destOrd="0" presId="urn:microsoft.com/office/officeart/2005/8/layout/gear1"/>
    <dgm:cxn modelId="{D707384D-37B1-48A9-89CA-950BB4930942}" type="presParOf" srcId="{CA5CE4C6-D8AB-493D-97F1-C48EE1315887}" destId="{B5393FDC-9862-4F5E-B890-4C29F6723CEC}" srcOrd="9" destOrd="0" presId="urn:microsoft.com/office/officeart/2005/8/layout/gear1"/>
    <dgm:cxn modelId="{3D923BB1-726A-46CB-B0D4-AB443D8298D6}" type="presParOf" srcId="{CA5CE4C6-D8AB-493D-97F1-C48EE1315887}" destId="{FCD3E769-F4FF-400A-897C-5D1782E43EE7}" srcOrd="10" destOrd="0" presId="urn:microsoft.com/office/officeart/2005/8/layout/gear1"/>
    <dgm:cxn modelId="{49B9B806-4BAA-45D5-B30A-9CB69CC46649}" type="presParOf" srcId="{CA5CE4C6-D8AB-493D-97F1-C48EE1315887}" destId="{6FCA3CA3-8BC0-46D5-BA46-6B21E6633A39}" srcOrd="11" destOrd="0" presId="urn:microsoft.com/office/officeart/2005/8/layout/gear1"/>
    <dgm:cxn modelId="{369EAF04-B744-40BD-9D49-BE03C26F4E2C}" type="presParOf" srcId="{CA5CE4C6-D8AB-493D-97F1-C48EE1315887}" destId="{FCCA2E78-823F-436A-AB61-E4B7836A47A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396D7-2026-4758-945C-A9FBDC5E149D}">
      <dsp:nvSpPr>
        <dsp:cNvPr id="0" name=""/>
        <dsp:cNvSpPr/>
      </dsp:nvSpPr>
      <dsp:spPr>
        <a:xfrm>
          <a:off x="890600" y="0"/>
          <a:ext cx="9880529" cy="6175331"/>
        </a:xfrm>
        <a:prstGeom prst="swooshArrow">
          <a:avLst>
            <a:gd name="adj1" fmla="val 25000"/>
            <a:gd name="adj2" fmla="val 25000"/>
          </a:avLst>
        </a:prstGeom>
        <a:solidFill>
          <a:srgbClr val="EB9BF3"/>
        </a:solidFill>
        <a:ln>
          <a:noFill/>
        </a:ln>
        <a:effectLst>
          <a:glow rad="228600">
            <a:srgbClr val="7030A0">
              <a:alpha val="40000"/>
            </a:srgbClr>
          </a:glow>
        </a:effectLst>
      </dsp:spPr>
      <dsp:style>
        <a:lnRef idx="0">
          <a:scrgbClr r="0" g="0" b="0"/>
        </a:lnRef>
        <a:fillRef idx="1">
          <a:scrgbClr r="0" g="0" b="0"/>
        </a:fillRef>
        <a:effectRef idx="0">
          <a:scrgbClr r="0" g="0" b="0"/>
        </a:effectRef>
        <a:fontRef idx="minor"/>
      </dsp:style>
    </dsp:sp>
    <dsp:sp modelId="{0CC032D0-8D98-4096-B223-BFB1E2D3B149}">
      <dsp:nvSpPr>
        <dsp:cNvPr id="0" name=""/>
        <dsp:cNvSpPr/>
      </dsp:nvSpPr>
      <dsp:spPr>
        <a:xfrm>
          <a:off x="1863832" y="4591976"/>
          <a:ext cx="227252" cy="2272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27FDC-5FC8-431B-9A4D-F96A50988D4B}">
      <dsp:nvSpPr>
        <dsp:cNvPr id="0" name=""/>
        <dsp:cNvSpPr/>
      </dsp:nvSpPr>
      <dsp:spPr>
        <a:xfrm>
          <a:off x="1977458" y="4705602"/>
          <a:ext cx="1294349" cy="146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416" tIns="0" rIns="0" bIns="0" numCol="1" spcCol="1270" anchor="t" anchorCtr="0">
          <a:noAutofit/>
        </a:bodyPr>
        <a:lstStyle/>
        <a:p>
          <a:pPr lvl="0" algn="l" defTabSz="1422400">
            <a:lnSpc>
              <a:spcPct val="90000"/>
            </a:lnSpc>
            <a:spcBef>
              <a:spcPct val="0"/>
            </a:spcBef>
            <a:spcAft>
              <a:spcPct val="35000"/>
            </a:spcAft>
          </a:pPr>
          <a:r>
            <a:rPr lang="en-US" sz="3200" kern="1200" dirty="0"/>
            <a:t>One day?</a:t>
          </a:r>
        </a:p>
      </dsp:txBody>
      <dsp:txXfrm>
        <a:off x="1977458" y="4705602"/>
        <a:ext cx="1294349" cy="1469728"/>
      </dsp:txXfrm>
    </dsp:sp>
    <dsp:sp modelId="{571E3446-C559-451A-90FE-011D3B414FD3}">
      <dsp:nvSpPr>
        <dsp:cNvPr id="0" name=""/>
        <dsp:cNvSpPr/>
      </dsp:nvSpPr>
      <dsp:spPr>
        <a:xfrm>
          <a:off x="3093958" y="3410017"/>
          <a:ext cx="355699" cy="355699"/>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CF8F8-C010-4C43-9F4E-574CD31F34E8}">
      <dsp:nvSpPr>
        <dsp:cNvPr id="0" name=""/>
        <dsp:cNvSpPr/>
      </dsp:nvSpPr>
      <dsp:spPr>
        <a:xfrm>
          <a:off x="3271807" y="3587867"/>
          <a:ext cx="1640167" cy="258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478" tIns="0" rIns="0" bIns="0" numCol="1" spcCol="1270" anchor="t" anchorCtr="0">
          <a:noAutofit/>
        </a:bodyPr>
        <a:lstStyle/>
        <a:p>
          <a:pPr lvl="0" algn="l" defTabSz="1422400">
            <a:lnSpc>
              <a:spcPct val="90000"/>
            </a:lnSpc>
            <a:spcBef>
              <a:spcPct val="0"/>
            </a:spcBef>
            <a:spcAft>
              <a:spcPct val="35000"/>
            </a:spcAft>
          </a:pPr>
          <a:r>
            <a:rPr lang="en-US" sz="3200" kern="1200" dirty="0"/>
            <a:t>One week?</a:t>
          </a:r>
        </a:p>
      </dsp:txBody>
      <dsp:txXfrm>
        <a:off x="3271807" y="3587867"/>
        <a:ext cx="1640167" cy="2587463"/>
      </dsp:txXfrm>
    </dsp:sp>
    <dsp:sp modelId="{C56D585A-B6A0-4F50-9CC3-64B10772AAB2}">
      <dsp:nvSpPr>
        <dsp:cNvPr id="0" name=""/>
        <dsp:cNvSpPr/>
      </dsp:nvSpPr>
      <dsp:spPr>
        <a:xfrm>
          <a:off x="4674843" y="2467662"/>
          <a:ext cx="474265" cy="474265"/>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38947-97FF-4A58-8414-9F53DDFC3965}">
      <dsp:nvSpPr>
        <dsp:cNvPr id="0" name=""/>
        <dsp:cNvSpPr/>
      </dsp:nvSpPr>
      <dsp:spPr>
        <a:xfrm>
          <a:off x="4911975" y="2704794"/>
          <a:ext cx="1906942" cy="347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303" tIns="0" rIns="0" bIns="0" numCol="1" spcCol="1270" anchor="t" anchorCtr="0">
          <a:noAutofit/>
        </a:bodyPr>
        <a:lstStyle/>
        <a:p>
          <a:pPr lvl="0" algn="l" defTabSz="1422400">
            <a:lnSpc>
              <a:spcPct val="90000"/>
            </a:lnSpc>
            <a:spcBef>
              <a:spcPct val="0"/>
            </a:spcBef>
            <a:spcAft>
              <a:spcPct val="35000"/>
            </a:spcAft>
          </a:pPr>
          <a:r>
            <a:rPr lang="en-US" sz="3200" kern="1200" dirty="0"/>
            <a:t>One month?</a:t>
          </a:r>
        </a:p>
      </dsp:txBody>
      <dsp:txXfrm>
        <a:off x="4911975" y="2704794"/>
        <a:ext cx="1906942" cy="3470536"/>
      </dsp:txXfrm>
    </dsp:sp>
    <dsp:sp modelId="{F9B446E9-6E0C-4DB5-B4EF-EB500F06BE85}">
      <dsp:nvSpPr>
        <dsp:cNvPr id="0" name=""/>
        <dsp:cNvSpPr/>
      </dsp:nvSpPr>
      <dsp:spPr>
        <a:xfrm>
          <a:off x="6512621" y="1731562"/>
          <a:ext cx="612592" cy="612592"/>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334DC-8BDF-44C9-BEEF-B3505537779C}">
      <dsp:nvSpPr>
        <dsp:cNvPr id="0" name=""/>
        <dsp:cNvSpPr/>
      </dsp:nvSpPr>
      <dsp:spPr>
        <a:xfrm>
          <a:off x="6818917" y="2037859"/>
          <a:ext cx="1976105" cy="4137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600" tIns="0" rIns="0" bIns="0" numCol="1" spcCol="1270" anchor="t" anchorCtr="0">
          <a:noAutofit/>
        </a:bodyPr>
        <a:lstStyle/>
        <a:p>
          <a:pPr lvl="0" algn="l" defTabSz="1422400">
            <a:lnSpc>
              <a:spcPct val="90000"/>
            </a:lnSpc>
            <a:spcBef>
              <a:spcPct val="0"/>
            </a:spcBef>
            <a:spcAft>
              <a:spcPct val="35000"/>
            </a:spcAft>
          </a:pPr>
          <a:r>
            <a:rPr lang="en-US" sz="3200" kern="1200" dirty="0"/>
            <a:t>One year?</a:t>
          </a:r>
        </a:p>
      </dsp:txBody>
      <dsp:txXfrm>
        <a:off x="6818917" y="2037859"/>
        <a:ext cx="1976105" cy="4137471"/>
      </dsp:txXfrm>
    </dsp:sp>
    <dsp:sp modelId="{012DD5FC-C646-4789-AACB-C7DCCB08899C}">
      <dsp:nvSpPr>
        <dsp:cNvPr id="0" name=""/>
        <dsp:cNvSpPr/>
      </dsp:nvSpPr>
      <dsp:spPr>
        <a:xfrm>
          <a:off x="8404742" y="1240006"/>
          <a:ext cx="780561" cy="780561"/>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7B20D-5EB2-4CAC-888D-80E00E7D858C}">
      <dsp:nvSpPr>
        <dsp:cNvPr id="0" name=""/>
        <dsp:cNvSpPr/>
      </dsp:nvSpPr>
      <dsp:spPr>
        <a:xfrm>
          <a:off x="8795023" y="1630287"/>
          <a:ext cx="1976105" cy="4545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3604" tIns="0" rIns="0" bIns="0" numCol="1" spcCol="1270" anchor="t" anchorCtr="0">
          <a:noAutofit/>
        </a:bodyPr>
        <a:lstStyle/>
        <a:p>
          <a:pPr lvl="0" algn="l" defTabSz="1422400">
            <a:lnSpc>
              <a:spcPct val="90000"/>
            </a:lnSpc>
            <a:spcBef>
              <a:spcPct val="0"/>
            </a:spcBef>
            <a:spcAft>
              <a:spcPct val="35000"/>
            </a:spcAft>
          </a:pPr>
          <a:r>
            <a:rPr lang="en-US" sz="3200" kern="1200" dirty="0"/>
            <a:t>Lifetime?</a:t>
          </a:r>
        </a:p>
      </dsp:txBody>
      <dsp:txXfrm>
        <a:off x="8795023" y="1630287"/>
        <a:ext cx="1976105" cy="4545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D863-AA85-48AF-83C0-DE28B908466F}">
      <dsp:nvSpPr>
        <dsp:cNvPr id="0" name=""/>
        <dsp:cNvSpPr/>
      </dsp:nvSpPr>
      <dsp:spPr>
        <a:xfrm>
          <a:off x="1877968" y="7551037"/>
          <a:ext cx="2295295" cy="2295295"/>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Middle School</a:t>
          </a:r>
        </a:p>
      </dsp:txBody>
      <dsp:txXfrm>
        <a:off x="2339424" y="8088699"/>
        <a:ext cx="1372383" cy="1179829"/>
      </dsp:txXfrm>
    </dsp:sp>
    <dsp:sp modelId="{96E66A1F-55D0-47CB-B40F-A87DF294C8BA}">
      <dsp:nvSpPr>
        <dsp:cNvPr id="0" name=""/>
        <dsp:cNvSpPr/>
      </dsp:nvSpPr>
      <dsp:spPr>
        <a:xfrm>
          <a:off x="542524" y="7008512"/>
          <a:ext cx="1669305" cy="1669305"/>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Team</a:t>
          </a:r>
        </a:p>
      </dsp:txBody>
      <dsp:txXfrm>
        <a:off x="962777" y="7431305"/>
        <a:ext cx="828799" cy="823719"/>
      </dsp:txXfrm>
    </dsp:sp>
    <dsp:sp modelId="{740BA583-C741-435D-A524-E3EA9A0FE9C8}">
      <dsp:nvSpPr>
        <dsp:cNvPr id="0" name=""/>
        <dsp:cNvSpPr/>
      </dsp:nvSpPr>
      <dsp:spPr>
        <a:xfrm rot="20700000">
          <a:off x="1477505" y="5856862"/>
          <a:ext cx="1635578" cy="1635578"/>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High School</a:t>
          </a:r>
        </a:p>
      </dsp:txBody>
      <dsp:txXfrm rot="-20700000">
        <a:off x="1836236" y="6215592"/>
        <a:ext cx="918118" cy="918118"/>
      </dsp:txXfrm>
    </dsp:sp>
    <dsp:sp modelId="{FCD3E769-F4FF-400A-897C-5D1782E43EE7}">
      <dsp:nvSpPr>
        <dsp:cNvPr id="0" name=""/>
        <dsp:cNvSpPr/>
      </dsp:nvSpPr>
      <dsp:spPr>
        <a:xfrm>
          <a:off x="1701246" y="7204812"/>
          <a:ext cx="2937977" cy="2937977"/>
        </a:xfrm>
        <a:prstGeom prst="circularArrow">
          <a:avLst>
            <a:gd name="adj1" fmla="val 4687"/>
            <a:gd name="adj2" fmla="val 299029"/>
            <a:gd name="adj3" fmla="val 2515747"/>
            <a:gd name="adj4" fmla="val 15862180"/>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CA3CA3-8BC0-46D5-BA46-6B21E6633A39}">
      <dsp:nvSpPr>
        <dsp:cNvPr id="0" name=""/>
        <dsp:cNvSpPr/>
      </dsp:nvSpPr>
      <dsp:spPr>
        <a:xfrm>
          <a:off x="246893" y="6639249"/>
          <a:ext cx="2134624" cy="2134624"/>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CA2E78-823F-436A-AB61-E4B7836A47AF}">
      <dsp:nvSpPr>
        <dsp:cNvPr id="0" name=""/>
        <dsp:cNvSpPr/>
      </dsp:nvSpPr>
      <dsp:spPr>
        <a:xfrm>
          <a:off x="1099179" y="5498699"/>
          <a:ext cx="2301555" cy="2301555"/>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981C3-46BF-40A5-BDE2-8B128AC216B0}"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7FC9E-49B2-42CE-86E7-EDA96B1EEB5A}" type="slidenum">
              <a:rPr lang="en-US" smtClean="0"/>
              <a:t>‹#›</a:t>
            </a:fld>
            <a:endParaRPr lang="en-US"/>
          </a:p>
        </p:txBody>
      </p:sp>
    </p:spTree>
    <p:extLst>
      <p:ext uri="{BB962C8B-B14F-4D97-AF65-F5344CB8AC3E}">
        <p14:creationId xmlns:p14="http://schemas.microsoft.com/office/powerpoint/2010/main" val="175731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rievingstudents.org/module-section/cultural-sensitivit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rievingstudents.org/module-section/guilt-sham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rievingstudents.org/module-section/impact-on-learn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ievingstudents.org/module-section/grief-trigge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ievingstudents.org/module-section/providing-support-over-ti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rievingstudents.org/module-section/coordinating-services-supporting-transition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rievingstudents.org/resources/additional-resourc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rievingstudents.org/module-section/talking-with-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ievingstudents.org/module-section/talking-with-childr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rievingstudents.org/module-section/what-not-to-sa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rievingstudents.org/module-section/talking-with-childr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rievingstudents.org/module-section/concepts-of-deat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Version </a:t>
            </a:r>
            <a:r>
              <a:rPr lang="en-US" b="1" baseline="0" dirty="0" smtClean="0"/>
              <a:t>August </a:t>
            </a:r>
            <a:r>
              <a:rPr lang="en-US" b="1" baseline="0" dirty="0" smtClean="0"/>
              <a:t>2019</a:t>
            </a:r>
            <a:endParaRPr lang="en-US" b="1" baseline="0" dirty="0"/>
          </a:p>
          <a:p>
            <a:endParaRPr lang="en-US" baseline="0" dirty="0"/>
          </a:p>
          <a:p>
            <a:r>
              <a:rPr lang="en-US" baseline="0" dirty="0"/>
              <a:t>This “Supporting Grieving Students in Schools” training was divided into three sections or modules so that this education program can be taught in three separate presentations. </a:t>
            </a:r>
          </a:p>
          <a:p>
            <a:endParaRPr lang="en-US" baseline="0" dirty="0"/>
          </a:p>
          <a:p>
            <a:r>
              <a:rPr lang="en-US" baseline="0" dirty="0"/>
              <a:t>The first module is aimed at helping school staff understand the experience of the grieving student and includes information about how children understand death and express their grief. </a:t>
            </a:r>
          </a:p>
          <a:p>
            <a:endParaRPr lang="en-US" baseline="0" dirty="0"/>
          </a:p>
          <a:p>
            <a:r>
              <a:rPr lang="en-US" baseline="0" dirty="0"/>
              <a:t>This is the 2</a:t>
            </a:r>
            <a:r>
              <a:rPr lang="en-US" baseline="30000" dirty="0"/>
              <a:t>nd</a:t>
            </a:r>
            <a:r>
              <a:rPr lang="en-US" baseline="0" dirty="0"/>
              <a:t> of 3 modules. It presents practical suggestions about how school staff can initiate the conversation and offer support to the grieving student. </a:t>
            </a:r>
          </a:p>
          <a:p>
            <a:endParaRPr lang="en-US" baseline="0" dirty="0"/>
          </a:p>
          <a:p>
            <a:r>
              <a:rPr lang="en-US" baseline="0" dirty="0"/>
              <a:t>The third module presents practical guidance about how to coordinate resources and manage special issues while you support the grieving child. </a:t>
            </a:r>
          </a:p>
          <a:p>
            <a:endParaRPr lang="en-US" baseline="0" dirty="0"/>
          </a:p>
          <a:p>
            <a:r>
              <a:rPr lang="en-US" baseline="0" dirty="0"/>
              <a:t>A separate module combines key elements of all three modules in an abbreviated, single presentation.</a:t>
            </a:r>
          </a:p>
          <a:p>
            <a:endParaRPr lang="en-US" baseline="0" dirty="0"/>
          </a:p>
          <a:p>
            <a:r>
              <a:rPr lang="en-US" baseline="0" dirty="0"/>
              <a:t>At the bottom of some of the notes, three stars (</a:t>
            </a:r>
            <a:r>
              <a:rPr lang="en-US" b="1" baseline="0" dirty="0"/>
              <a:t>***</a:t>
            </a:r>
            <a:r>
              <a:rPr lang="en-US" baseline="0" dirty="0"/>
              <a:t>) will alert you about a location on the </a:t>
            </a:r>
            <a:r>
              <a:rPr lang="en-US" b="1" baseline="0" dirty="0"/>
              <a:t>www.grievingstudents.org </a:t>
            </a:r>
            <a:r>
              <a:rPr lang="en-US" baseline="0" dirty="0"/>
              <a:t>website where you can find video presentations and testimonies about the topic being presented.</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0636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understandable that school personnel may not be familiar with the rituals and expectations of every culture represented among their students.  The following suggestions will help you maintain</a:t>
            </a:r>
            <a:r>
              <a:rPr lang="en-US" baseline="0" dirty="0"/>
              <a:t> a sensitivity about grief in all cultures:</a:t>
            </a:r>
            <a:endParaRPr lang="en-US" dirty="0"/>
          </a:p>
          <a:p>
            <a:endParaRPr lang="en-US" dirty="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Although these are real differences, remember that the fundamental experience of grief is universal. Families from different cultures may follow specific traditions, rituals, and practices after a death. Rather than attempting to gain knowledge about every culture, teachers can aspire to achieve a general sensitivity to the unique needs of children and families coping with loss.</a:t>
            </a:r>
          </a:p>
          <a:p>
            <a:pPr marL="228600" indent="-228600">
              <a:buFont typeface="Arial" panose="020B0604020202020204" pitchFamily="34" charset="0"/>
              <a:buChar char="•"/>
            </a:pPr>
            <a:r>
              <a:rPr lang="en-US" dirty="0"/>
              <a:t>Ask questions. </a:t>
            </a:r>
          </a:p>
          <a:p>
            <a:pPr marL="228600" indent="-228600">
              <a:buFont typeface="Arial" panose="020B0604020202020204" pitchFamily="34" charset="0"/>
              <a:buChar char="•"/>
            </a:pPr>
            <a:r>
              <a:rPr lang="en-US" dirty="0"/>
              <a:t>Ask openly when you are unsure what would be most helpful for a family or individual. For example: “Can you tell me how your family and your culture recognize and cope with the death of a family member?, How does this fit with your own preferences at this time?”, “Can you help me understand how I can best be of help to you and your family?” </a:t>
            </a:r>
          </a:p>
          <a:p>
            <a:pPr marL="228600" indent="-228600">
              <a:buFont typeface="Arial" panose="020B0604020202020204" pitchFamily="34" charset="0"/>
              <a:buChar char="•"/>
            </a:pPr>
            <a:r>
              <a:rPr lang="en-US" dirty="0"/>
              <a:t>Watch out for assumptions. Even if you know about the common practices of a culture, this may not accurately predict how a family or individual from that culture will behave. Many people have been exposed to multiple cultures. Parents sometimes have different beliefs or practices from their children. Some families or individuals choose to follow practices of a different culture when these align better with their current beliefs or preferences. Assumptions may result in stereotypes that cloud our perceptions and make us miss opportunities to be helpful. </a:t>
            </a:r>
          </a:p>
          <a:p>
            <a:pPr marL="228600" indent="-228600">
              <a:buFont typeface="Arial" panose="020B0604020202020204" pitchFamily="34" charset="0"/>
              <a:buChar char="•"/>
            </a:pPr>
            <a:r>
              <a:rPr lang="en-US" dirty="0"/>
              <a:t>Be empathetic, thoughtful</a:t>
            </a:r>
            <a:r>
              <a:rPr lang="en-US" baseline="0" dirty="0"/>
              <a:t> &amp; </a:t>
            </a:r>
            <a:r>
              <a:rPr lang="en-US" dirty="0"/>
              <a:t>sensitive. Even if you don’t know about a particular culture’s practices concerning death and grief, you can approach the family with an open mind and heart. Be guided by their responses.  </a:t>
            </a:r>
          </a:p>
          <a:p>
            <a:pPr marL="228600" indent="-228600">
              <a:buAutoNum type="arabicPeriod"/>
            </a:pPr>
            <a:endParaRPr lang="en-US" b="1" dirty="0"/>
          </a:p>
          <a:p>
            <a:pPr marL="0" indent="0">
              <a:buNone/>
            </a:pPr>
            <a:r>
              <a:rPr lang="en-US" b="1" dirty="0"/>
              <a:t>*** Cultural Sensitivity</a:t>
            </a:r>
          </a:p>
          <a:p>
            <a:pPr marL="0" indent="0">
              <a:buNone/>
            </a:pPr>
            <a:endParaRPr lang="en-US" b="1" dirty="0"/>
          </a:p>
          <a:p>
            <a:pPr marL="0" indent="0">
              <a:buNone/>
            </a:pPr>
            <a:r>
              <a:rPr lang="en-US" dirty="0" smtClean="0">
                <a:hlinkClick r:id="rId3"/>
              </a:rPr>
              <a:t>https://grievingstudents.org/module-section/cultural-sensitivity/</a:t>
            </a:r>
            <a:endParaRPr lang="en-US" b="1"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97813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Shame and guilt are common reactions among grieving children—and grieving adults as well.  School staff can help support</a:t>
            </a:r>
            <a:r>
              <a:rPr lang="en-US" baseline="0" dirty="0"/>
              <a:t> children suffering from guilt and shame:</a:t>
            </a:r>
          </a:p>
          <a:p>
            <a:endParaRPr lang="en-US" u="none" baseline="0" dirty="0"/>
          </a:p>
          <a:p>
            <a:pPr marL="171450" indent="-171450">
              <a:buFont typeface="Arial" panose="020B0604020202020204" pitchFamily="34" charset="0"/>
              <a:buChar char="•"/>
            </a:pPr>
            <a:r>
              <a:rPr lang="en-US" u="none" dirty="0"/>
              <a:t>Discuss guilt and shame explicitly with grieving children </a:t>
            </a:r>
          </a:p>
          <a:p>
            <a:pPr marL="171450" indent="-171450">
              <a:buFont typeface="Arial" panose="020B0604020202020204" pitchFamily="34" charset="0"/>
              <a:buChar char="•"/>
            </a:pPr>
            <a:r>
              <a:rPr lang="en-US" u="none" dirty="0"/>
              <a:t>Ask about the kinds of thoughts, questions, or feelings they have been having</a:t>
            </a:r>
          </a:p>
          <a:p>
            <a:pPr marL="171450" indent="-171450">
              <a:buFont typeface="Arial" panose="020B0604020202020204" pitchFamily="34" charset="0"/>
              <a:buChar char="•"/>
            </a:pPr>
            <a:r>
              <a:rPr lang="en-US" u="none" dirty="0"/>
              <a:t>Describe the kinds of reactions related to guilt and shame that people often have </a:t>
            </a:r>
          </a:p>
          <a:p>
            <a:pPr marL="171450" indent="-171450">
              <a:buFont typeface="Arial" panose="020B0604020202020204" pitchFamily="34" charset="0"/>
              <a:buChar char="•"/>
            </a:pPr>
            <a:r>
              <a:rPr lang="en-US" u="none" dirty="0"/>
              <a:t>Normalize the experience of guilt and shame while creating a safe environment where children can speak honestly about their experiences</a:t>
            </a:r>
          </a:p>
          <a:p>
            <a:pPr marL="171450" indent="-171450">
              <a:buFont typeface="Arial" panose="020B0604020202020204" pitchFamily="34" charset="0"/>
              <a:buChar char="•"/>
            </a:pPr>
            <a:r>
              <a:rPr lang="en-US" u="none" dirty="0"/>
              <a:t>Talk to a school mental health professional if these emotions are persistent or causing marked distress. A referral is generally indicated if the child’s actions are</a:t>
            </a:r>
            <a:r>
              <a:rPr lang="en-US" u="none" baseline="0" dirty="0"/>
              <a:t> known to have contributed to a death (e.g.  Child accidentally discharged a gun and killed someone).</a:t>
            </a:r>
            <a:endParaRPr lang="en-US" u="none" dirty="0"/>
          </a:p>
          <a:p>
            <a:pPr marL="171450" indent="-171450">
              <a:buFont typeface="Arial" panose="020B0604020202020204" pitchFamily="34" charset="0"/>
              <a:buChar char="•"/>
            </a:pPr>
            <a:endParaRPr lang="en-US" u="none" dirty="0"/>
          </a:p>
          <a:p>
            <a:r>
              <a:rPr lang="en-US" b="1" u="none" dirty="0"/>
              <a:t>*** Guilt &amp; Shame</a:t>
            </a:r>
          </a:p>
          <a:p>
            <a:endParaRPr lang="en-US" b="1" u="none" dirty="0"/>
          </a:p>
          <a:p>
            <a:r>
              <a:rPr lang="en-US" dirty="0" smtClean="0">
                <a:hlinkClick r:id="rId3"/>
              </a:rPr>
              <a:t>https://grievingstudents.org/module-section/guilt-shame/</a:t>
            </a:r>
            <a:r>
              <a:rPr lang="en-US" b="1" u="none" dirty="0" smtClean="0"/>
              <a:t>/</a:t>
            </a:r>
            <a:endParaRPr lang="en-US" b="1" u="none" dirty="0"/>
          </a:p>
          <a:p>
            <a:endParaRPr lang="en-US" u="none" dirty="0"/>
          </a:p>
          <a:p>
            <a:endParaRPr lang="en-US" u="none"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5019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school professionals to offer academic support proactively. Don’t wait for students to begin demonstrating academic challenges, or for academic challenges to become academic failure. Schools can be a source of valuable support to grieving students</a:t>
            </a:r>
            <a:r>
              <a:rPr lang="en-US" baseline="0" dirty="0"/>
              <a:t> and should not become another source of distress.</a:t>
            </a:r>
            <a:endParaRPr lang="en-US" dirty="0"/>
          </a:p>
          <a:p>
            <a:endParaRPr lang="en-US" dirty="0"/>
          </a:p>
          <a:p>
            <a:r>
              <a:rPr lang="en-US" dirty="0"/>
              <a:t>Assist grieving students in identifying the level of academic work that feels appropriate and achievable. Some helpful modifications include: </a:t>
            </a:r>
          </a:p>
          <a:p>
            <a:endParaRPr lang="en-US" dirty="0"/>
          </a:p>
          <a:p>
            <a:r>
              <a:rPr lang="en-US" u="none" dirty="0"/>
              <a:t>• Change an assignment. There are many ways to adapt assignments to better match grieving students’ current ability to focus. For example, allow a student to work on a project with a partner rather than solo. Suggest a student adapt a formal research paper into a more engaging assignment, such as an oral history project or a video. Offer a student the chance to defer an oral presentation and submit a written assignment instead. </a:t>
            </a:r>
          </a:p>
          <a:p>
            <a:r>
              <a:rPr lang="en-US" u="none" dirty="0"/>
              <a:t>• Change the focus or timing of a lesson. A literature class might choose a different book to discuss if the one originally scheduled describes a death similar to the one a student is currently grieving. A health class on the dangers of substance abuse might be postponed, or the grieving student excused, if he has just lost a sibling to a drug overdose. </a:t>
            </a:r>
          </a:p>
          <a:p>
            <a:r>
              <a:rPr lang="en-US" u="none" dirty="0"/>
              <a:t>• Reschedule or adapt tests. Immediately after a death, students might be exempted from some testing, or given modifications such as testing alone in a quiet location with extra time. Scores might be omitted or weighted less in determining final grades. It’s important for teachers to find a balance between maintaining reasonable expectations and providing additional support and accommodation for grieving students. Students need to be appropriately prepared to move ahead to their next grade.  </a:t>
            </a:r>
          </a:p>
          <a:p>
            <a:endParaRPr lang="en-US" u="none" dirty="0"/>
          </a:p>
          <a:p>
            <a:endParaRPr lang="en-US" b="1" u="none" dirty="0"/>
          </a:p>
          <a:p>
            <a:r>
              <a:rPr lang="en-US" b="1" u="none" dirty="0"/>
              <a:t>*** Impact on Learning</a:t>
            </a:r>
          </a:p>
          <a:p>
            <a:endParaRPr lang="en-US" b="1" u="none" dirty="0"/>
          </a:p>
          <a:p>
            <a:r>
              <a:rPr lang="en-US" dirty="0" smtClean="0">
                <a:hlinkClick r:id="rId3"/>
              </a:rPr>
              <a:t>https://grievingstudents.org/module-section/impact-on-learning/</a:t>
            </a:r>
            <a:endParaRPr lang="en-US" u="none"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1721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discussed in the 1</a:t>
            </a:r>
            <a:r>
              <a:rPr lang="en-US" baseline="30000" dirty="0"/>
              <a:t>st</a:t>
            </a:r>
            <a:r>
              <a:rPr lang="en-US" baseline="0" dirty="0"/>
              <a:t> module, grief triggers</a:t>
            </a:r>
            <a:r>
              <a:rPr lang="en-US" dirty="0"/>
              <a:t> are most common in the first few months after the death, but may happen at any time. School professionals can prepare students with information about grief triggers, proactively establish a safety plan with grieving students, and approach potentially difficult classroom lessons or activities with increased awareness. This creates a more supportive classroom environment that is appreciated by all students.</a:t>
            </a:r>
          </a:p>
          <a:p>
            <a:endParaRPr lang="en-US" dirty="0"/>
          </a:p>
          <a:p>
            <a:r>
              <a:rPr lang="en-US" dirty="0"/>
              <a:t>Support from teachers and schools can help students move through these experiences in a positive and productive way. Ideally, there will be a chance to explain proactively to grieving children that it is fairly common for such triggers to occur. Reassure them that, while intense, the immediate distress will pass. School professionals can work with a child to develop a plan for grief triggers. </a:t>
            </a:r>
          </a:p>
          <a:p>
            <a:endParaRPr lang="en-US" dirty="0"/>
          </a:p>
          <a:p>
            <a:r>
              <a:rPr lang="en-US" dirty="0"/>
              <a:t>Options include: </a:t>
            </a:r>
            <a:endParaRPr lang="en-US" u="none" dirty="0"/>
          </a:p>
          <a:p>
            <a:r>
              <a:rPr lang="en-US" u="none" dirty="0"/>
              <a:t>• Identify a safe space or location where the student can go. This might be the library, a study hall, a nearby classroom, or the office of the school counselor, school nurse, school psychologist, or school social worker. </a:t>
            </a:r>
          </a:p>
          <a:p>
            <a:r>
              <a:rPr lang="en-US" u="none" dirty="0"/>
              <a:t>• Provide the child with the name of an adult he or she can see when feeling upset or wishing to talk. </a:t>
            </a:r>
          </a:p>
          <a:p>
            <a:r>
              <a:rPr lang="en-US" u="none" dirty="0"/>
              <a:t>• Set up procedures that allow the student to obtain support, such as a signal or statement that doesn’t draw attention but does allow the student to leave the classroom.  It’s difficult for children to ask for help and expose their vulnerabilities in front of peers when they are already feeling overwhelmed. </a:t>
            </a:r>
          </a:p>
          <a:p>
            <a:r>
              <a:rPr lang="en-US" u="none" dirty="0"/>
              <a:t>• Allow the child to call a parent or family member.</a:t>
            </a:r>
          </a:p>
          <a:p>
            <a:r>
              <a:rPr lang="en-US" u="none" dirty="0"/>
              <a:t>• Give permission and encouragement for the child to speak with other school</a:t>
            </a:r>
            <a:r>
              <a:rPr lang="en-US" u="none" baseline="0" dirty="0"/>
              <a:t> staff including the </a:t>
            </a:r>
            <a:r>
              <a:rPr lang="en-US" u="none" dirty="0"/>
              <a:t>school counselor, school nurse, school psychologist, or school social worker. </a:t>
            </a:r>
          </a:p>
          <a:p>
            <a:r>
              <a:rPr lang="en-US" u="none" dirty="0"/>
              <a:t>• Offer private time to talk over feelings, questions, or other concerns. </a:t>
            </a:r>
          </a:p>
          <a:p>
            <a:endParaRPr lang="en-US" u="none" dirty="0"/>
          </a:p>
          <a:p>
            <a:r>
              <a:rPr lang="en-US" u="none" dirty="0"/>
              <a:t>When children know there is a plan in place to deal with grief triggers, they feel less trapped when they occur. If children know they can leave without drawing attention to themselves, they become less anxious. Their distress passes more quickly, and they rarely need to leave the classroom. They are more likely to remain in class and be available for learning.</a:t>
            </a:r>
          </a:p>
          <a:p>
            <a:endParaRPr lang="en-US" b="1" u="none" dirty="0"/>
          </a:p>
          <a:p>
            <a:endParaRPr lang="en-US" b="1" u="none" dirty="0"/>
          </a:p>
          <a:p>
            <a:r>
              <a:rPr lang="en-US" b="1" u="none" dirty="0"/>
              <a:t>*** Grief Triggers</a:t>
            </a:r>
          </a:p>
          <a:p>
            <a:endParaRPr lang="en-US" b="1" u="none" dirty="0"/>
          </a:p>
          <a:p>
            <a:r>
              <a:rPr lang="en-US" dirty="0" smtClean="0">
                <a:hlinkClick r:id="rId3"/>
              </a:rPr>
              <a:t>https://grievingstudents.org/module-section/grief-triggers/</a:t>
            </a:r>
            <a:endParaRPr lang="en-US" u="none" dirty="0"/>
          </a:p>
          <a:p>
            <a:endParaRPr lang="en-US" u="none"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31595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possible, it’s helpful to anticipate and minimize grief triggers. Here are some steps that will help: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 Expect that triggers may occur around holidays, Mother’s Day and Father’s Day, the child’s birthday, the birthday of the deceased, or the anniversary of the person’s death. Children and their families may be able to suggest dates that may be difficult.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 Introduce class activities in a way that acknowledges absences and offers alternatives. Example: “For this Father’s Day activity, I’d like you to focus on your father or another important male adult in your life— someone who cares for you and has provided support. If your father is not living, or he does not live with you, you can still complete this activity with him in mind if you wish.”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 Make an effort to reach out to grieving students at school events where the absence of a loved one may be especially noticeable (e.g. performances, sporting events, science fairs).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 Introduce subjects such as serious illness, accidental death, war, or violence with sensitivity. Recognize that students in your class may have lost a family member or close friend in one of these ways.</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0963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professionals play a unique role in supporting grieving students both in the immediate aftermath of a loss and over time. Children do not adjust to a major loss in a matter of </a:t>
            </a:r>
            <a:r>
              <a:rPr lang="en-US" u="sng" dirty="0"/>
              <a:t>days</a:t>
            </a:r>
            <a:r>
              <a:rPr lang="en-US" dirty="0"/>
              <a:t>, </a:t>
            </a:r>
            <a:r>
              <a:rPr lang="en-US" u="sng" dirty="0"/>
              <a:t>weeks</a:t>
            </a:r>
            <a:r>
              <a:rPr lang="en-US" dirty="0"/>
              <a:t>,</a:t>
            </a:r>
            <a:r>
              <a:rPr lang="en-US" baseline="0" dirty="0"/>
              <a:t> </a:t>
            </a:r>
            <a:r>
              <a:rPr lang="en-US" u="sng" dirty="0"/>
              <a:t>months</a:t>
            </a:r>
            <a:r>
              <a:rPr lang="en-US" dirty="0"/>
              <a:t> or </a:t>
            </a:r>
            <a:r>
              <a:rPr lang="en-US" u="sng" dirty="0"/>
              <a:t>a year</a:t>
            </a:r>
            <a:r>
              <a:rPr lang="en-US" dirty="0"/>
              <a:t>, but over a </a:t>
            </a:r>
            <a:r>
              <a:rPr lang="en-US" u="sng" dirty="0"/>
              <a:t>lifetime</a:t>
            </a:r>
            <a:r>
              <a:rPr lang="en-US" dirty="0"/>
              <a:t>. </a:t>
            </a:r>
          </a:p>
          <a:p>
            <a:endParaRPr lang="en-US" dirty="0"/>
          </a:p>
          <a:p>
            <a:r>
              <a:rPr lang="en-US" dirty="0"/>
              <a:t>The second year after a death is often more difficult than the first. School</a:t>
            </a:r>
            <a:r>
              <a:rPr lang="en-US" baseline="0" dirty="0"/>
              <a:t> staff</a:t>
            </a:r>
            <a:r>
              <a:rPr lang="en-US" dirty="0"/>
              <a:t> can play a vital role by offering students ongoing understanding and support that can help them make sense of their experiences and stay productive and positive in their lives.</a:t>
            </a:r>
          </a:p>
          <a:p>
            <a:r>
              <a:rPr lang="en-US" dirty="0"/>
              <a:t> </a:t>
            </a:r>
          </a:p>
          <a:p>
            <a:endParaRPr lang="en-US" dirty="0"/>
          </a:p>
          <a:p>
            <a:r>
              <a:rPr lang="en-US" b="1" dirty="0"/>
              <a:t>*** Providing Support Over Time</a:t>
            </a:r>
          </a:p>
          <a:p>
            <a:endParaRPr lang="en-US" b="1" dirty="0"/>
          </a:p>
          <a:p>
            <a:r>
              <a:rPr lang="en-US" dirty="0" smtClean="0">
                <a:hlinkClick r:id="rId3"/>
              </a:rPr>
              <a:t>https://grievingstudents.org/module-section/providing-support-over-time/</a:t>
            </a:r>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94503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Transitions between schools—and even between grades—can be both exciting and stressful for all students. There may be a change in teachers, routines, rules, schedules, and peer groups. The academic curriculum may be more demanding. For grieving students, these stressors can be more severe. They are particularly vulnerable at times of transition. The person who died may have been someone who provided valuable guidance or support at such times—a sister who offered advice on navigating a new social network, a dad who was there to listen with compassion when changes felt overwhelming. Feelings of grief and loss may be accentuated.</a:t>
            </a:r>
          </a:p>
          <a:p>
            <a:endParaRPr lang="en-US" dirty="0"/>
          </a:p>
          <a:p>
            <a:r>
              <a:rPr lang="en-US" dirty="0"/>
              <a:t>The school team can help grieving students during transitions between grades in the same school, or during promotions to other schools</a:t>
            </a:r>
            <a:r>
              <a:rPr lang="en-US" baseline="0" dirty="0"/>
              <a:t> in the following ways:</a:t>
            </a:r>
            <a:endParaRPr lang="en-US" dirty="0"/>
          </a:p>
          <a:p>
            <a:endParaRPr lang="en-US" dirty="0"/>
          </a:p>
          <a:p>
            <a:pPr marL="171450" indent="-171450">
              <a:buFont typeface="Arial" panose="020B0604020202020204" pitchFamily="34" charset="0"/>
              <a:buChar char="•"/>
            </a:pPr>
            <a:r>
              <a:rPr lang="en-US" u="none" dirty="0"/>
              <a:t>With the student’s knowledge and the family’s permission, school professionals can communicate to the new school or grade the student’s needs and describe strategies that have been effective in providing support. When a student is changing grades or classrooms in the same school, the information can be shared with the new teachers. Parents often may not realize that this information is not automatically shared with a new school. </a:t>
            </a:r>
          </a:p>
          <a:p>
            <a:pPr marL="171450" indent="-171450">
              <a:buFont typeface="Arial" panose="020B0604020202020204" pitchFamily="34" charset="0"/>
              <a:buChar char="•"/>
            </a:pPr>
            <a:r>
              <a:rPr lang="en-US" u="none" dirty="0"/>
              <a:t>The team can explore ways to provide some constancy in the support the student receives. Perhaps the student will continue to meet regularly with a school counselor, be invited to check in with a favorite teacher, or continue to receive additional support from the coach. </a:t>
            </a:r>
          </a:p>
          <a:p>
            <a:pPr marL="171450" indent="-171450">
              <a:buFont typeface="Arial" panose="020B0604020202020204" pitchFamily="34" charset="0"/>
              <a:buChar char="•"/>
            </a:pPr>
            <a:r>
              <a:rPr lang="en-US" u="none" dirty="0"/>
              <a:t>The school team can also help the family identify ways to prepare the new school to best support their child. In some cases, students and families may benefit from meeting with the new team before the start of the new year to discuss options for ongoing support.</a:t>
            </a:r>
          </a:p>
          <a:p>
            <a:pPr marL="171450" indent="-171450">
              <a:buFont typeface="Arial" panose="020B0604020202020204" pitchFamily="34" charset="0"/>
              <a:buChar char="•"/>
            </a:pPr>
            <a:endParaRPr lang="en-US" b="1" u="none" dirty="0"/>
          </a:p>
          <a:p>
            <a:pPr marL="0" indent="0">
              <a:buFont typeface="Arial" panose="020B0604020202020204" pitchFamily="34" charset="0"/>
              <a:buNone/>
            </a:pPr>
            <a:r>
              <a:rPr lang="en-US" b="1" u="none" dirty="0"/>
              <a:t> *** Coordinating Services &amp; Supporting Transitions</a:t>
            </a:r>
          </a:p>
          <a:p>
            <a:pPr marL="0" indent="0">
              <a:buFont typeface="Arial" panose="020B0604020202020204" pitchFamily="34" charset="0"/>
              <a:buNone/>
            </a:pPr>
            <a:endParaRPr lang="en-US" b="1" u="none" dirty="0"/>
          </a:p>
          <a:p>
            <a:pPr marL="0" indent="0">
              <a:buFont typeface="Arial" panose="020B0604020202020204" pitchFamily="34" charset="0"/>
              <a:buNone/>
            </a:pPr>
            <a:r>
              <a:rPr lang="en-US" dirty="0" smtClean="0">
                <a:hlinkClick r:id="rId3"/>
              </a:rPr>
              <a:t>https://grievingstudents.org/module-section/coordinating-services-supporting-transitions/</a:t>
            </a:r>
            <a:endParaRPr lang="en-US" u="none" dirty="0"/>
          </a:p>
          <a:p>
            <a:endParaRPr lang="en-US" u="none"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934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presentation was developed by the National Center for School Crisis and Bereavement, located at the University of Southern California School of Social Work.  </a:t>
            </a:r>
          </a:p>
          <a:p>
            <a:endParaRPr lang="en-US" baseline="0" dirty="0"/>
          </a:p>
          <a:p>
            <a:r>
              <a:rPr lang="en-US" baseline="0" smtClean="0"/>
              <a:t>August </a:t>
            </a:r>
            <a:r>
              <a:rPr lang="en-US" baseline="0" dirty="0" smtClean="0"/>
              <a:t>2019 version.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01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970F5-ADAB-4E1C-A52F-0ED44C3880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794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Coalition to Support Grieving Students was convened by the New York Life Foundation and the National Center for School Crisis and Bereavement, which is led by pediatrician and childhood bereavement expert David J. </a:t>
            </a:r>
            <a:r>
              <a:rPr lang="en-US" dirty="0" err="1"/>
              <a:t>Schonfeld</a:t>
            </a:r>
            <a:r>
              <a:rPr lang="en-US" dirty="0"/>
              <a:t>, M.D. </a:t>
            </a:r>
          </a:p>
          <a:p>
            <a:endParaRPr lang="en-US" dirty="0"/>
          </a:p>
          <a:p>
            <a:r>
              <a:rPr lang="en-US" dirty="0"/>
              <a:t>The efforts of the Coalition</a:t>
            </a:r>
            <a:r>
              <a:rPr lang="en-US" baseline="0" dirty="0"/>
              <a:t> have led to the establishment of a unified voice in ways schools can support grieving students. The www.grievingstudents.org website features a variety of training resources including videos, handouts and links to additional resources.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AF10A-CEA6-4835-825A-93934B45BC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463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module will help school staff understand how to support the grieving student through presentations about</a:t>
            </a:r>
          </a:p>
          <a:p>
            <a:endParaRPr lang="en-US" baseline="0" dirty="0"/>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Barriers children and school staff face  </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How to initiate a conversation and what to say</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How to act with a grieving child</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Goals of support with a grieving child</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Checking a child’s understanding of death</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Cultural sensitivity</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Supporting children with guilt and shame</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Offering academic support proactively</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Preparing students to manage grief triggers</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Providing support over time</a:t>
            </a:r>
          </a:p>
          <a:p>
            <a:pPr marL="342900" marR="0" lvl="0" indent="-342900" algn="l" defTabSz="914400" rtl="0" eaLnBrk="1" fontAlgn="auto" latinLnBrk="0" hangingPunct="1">
              <a:lnSpc>
                <a:spcPct val="80000"/>
              </a:lnSpc>
              <a:spcBef>
                <a:spcPts val="0"/>
              </a:spcBef>
              <a:spcAft>
                <a:spcPts val="120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mn-lt"/>
              </a:rPr>
              <a:t>Supporting transition between grades and schools </a:t>
            </a:r>
          </a:p>
          <a:p>
            <a:endParaRPr lang="en-US" baseline="0" dirty="0"/>
          </a:p>
          <a:p>
            <a:endParaRPr lang="en-US" baseline="0" dirty="0"/>
          </a:p>
          <a:p>
            <a:r>
              <a:rPr lang="en-US" dirty="0"/>
              <a:t>At the bottom of some of the notes, three stars (</a:t>
            </a:r>
            <a:r>
              <a:rPr lang="en-US" b="1" dirty="0"/>
              <a:t>***</a:t>
            </a:r>
            <a:r>
              <a:rPr lang="en-US" dirty="0"/>
              <a:t>) will alert you about a location on the </a:t>
            </a:r>
            <a:r>
              <a:rPr lang="en-US" b="1" dirty="0"/>
              <a:t>www.grievingstudents.org</a:t>
            </a:r>
            <a:r>
              <a:rPr lang="en-US" dirty="0"/>
              <a:t> website where you can find video presentations and testimonies about the topic being presented.</a:t>
            </a:r>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09020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grievingstudents.org</a:t>
            </a:r>
            <a:r>
              <a:rPr lang="en-US" baseline="0" dirty="0"/>
              <a:t> is </a:t>
            </a:r>
            <a:r>
              <a:rPr lang="en-US" dirty="0"/>
              <a:t>an innovative multimedia resource designed to empower educators and school professionals in their efforts to support grieving students.</a:t>
            </a:r>
          </a:p>
          <a:p>
            <a:endParaRPr lang="en-US" dirty="0"/>
          </a:p>
          <a:p>
            <a:r>
              <a:rPr lang="en-US" dirty="0"/>
              <a:t>The website offers</a:t>
            </a:r>
            <a:r>
              <a:rPr lang="en-US" baseline="0" dirty="0"/>
              <a:t> information in six topic sections important to schools in their work to support grieving students:</a:t>
            </a:r>
          </a:p>
          <a:p>
            <a:pPr marL="171450" indent="-171450">
              <a:buFont typeface="Arial" panose="020B0604020202020204" pitchFamily="34" charset="0"/>
              <a:buChar char="•"/>
            </a:pPr>
            <a:r>
              <a:rPr lang="en-US" baseline="0" dirty="0"/>
              <a:t>Conversation and Support</a:t>
            </a:r>
          </a:p>
          <a:p>
            <a:pPr marL="171450" indent="-171450">
              <a:buFont typeface="Arial" panose="020B0604020202020204" pitchFamily="34" charset="0"/>
              <a:buChar char="•"/>
            </a:pPr>
            <a:r>
              <a:rPr lang="en-US" baseline="0" dirty="0"/>
              <a:t>Developmental and Cultural Considerations</a:t>
            </a:r>
          </a:p>
          <a:p>
            <a:pPr marL="171450" indent="-171450">
              <a:buFont typeface="Arial" panose="020B0604020202020204" pitchFamily="34" charset="0"/>
              <a:buChar char="•"/>
            </a:pPr>
            <a:r>
              <a:rPr lang="en-US" baseline="0" dirty="0"/>
              <a:t>Practical Considerations</a:t>
            </a:r>
          </a:p>
          <a:p>
            <a:pPr marL="171450" indent="-171450">
              <a:buFont typeface="Arial" panose="020B0604020202020204" pitchFamily="34" charset="0"/>
              <a:buChar char="•"/>
            </a:pPr>
            <a:r>
              <a:rPr lang="en-US" baseline="0" dirty="0"/>
              <a:t>Reactions and Triggers</a:t>
            </a:r>
          </a:p>
          <a:p>
            <a:pPr marL="171450" indent="-171450">
              <a:buFont typeface="Arial" panose="020B0604020202020204" pitchFamily="34" charset="0"/>
              <a:buChar char="•"/>
            </a:pPr>
            <a:r>
              <a:rPr lang="en-US" baseline="0" dirty="0"/>
              <a:t>Professional Preparation and Self-Care</a:t>
            </a:r>
          </a:p>
          <a:p>
            <a:pPr marL="171450" indent="-171450">
              <a:buFont typeface="Arial" panose="020B0604020202020204" pitchFamily="34" charset="0"/>
              <a:buChar char="•"/>
            </a:pPr>
            <a:r>
              <a:rPr lang="en-US" baseline="0" dirty="0"/>
              <a:t>Crisis and Other Special Circumstances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Each topic section contains 2 - 4 video modules. Each video is accompanied by downloadable handouts that summarize major points covered in the module.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Links to additional resources for schools and families are also available </a:t>
            </a:r>
            <a:r>
              <a:rPr lang="en-US" b="1" baseline="0" dirty="0" smtClean="0"/>
              <a:t>(</a:t>
            </a:r>
            <a:r>
              <a:rPr lang="en-US" b="1" dirty="0" smtClean="0">
                <a:hlinkClick r:id="rId3"/>
              </a:rPr>
              <a:t>https://grievingstudents.org/resources/additional-resources/</a:t>
            </a:r>
            <a:r>
              <a:rPr lang="en-US" b="1" dirty="0" smtClean="0"/>
              <a:t>) </a:t>
            </a:r>
            <a:r>
              <a:rPr lang="en-US" baseline="0" dirty="0" smtClean="0"/>
              <a:t>including</a:t>
            </a:r>
            <a:r>
              <a:rPr lang="en-US" baseline="0" dirty="0"/>
              <a: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Parent Booklet: After a Loved One Dies – English &amp; Spanish</a:t>
            </a:r>
          </a:p>
          <a:p>
            <a:pPr marL="171450" indent="-171450">
              <a:buFont typeface="Arial" panose="020B0604020202020204" pitchFamily="34" charset="0"/>
              <a:buChar char="•"/>
            </a:pPr>
            <a:r>
              <a:rPr lang="en-US" baseline="0" dirty="0"/>
              <a:t>Guidelines for Responding to the Death of a Student or School Staff</a:t>
            </a:r>
          </a:p>
          <a:p>
            <a:pPr marL="171450" indent="-171450">
              <a:buFont typeface="Arial" panose="020B0604020202020204" pitchFamily="34" charset="0"/>
              <a:buChar char="•"/>
            </a:pPr>
            <a:r>
              <a:rPr lang="en-US" baseline="0" dirty="0"/>
              <a:t>Guidelines for Responding to a Death by Suicide</a:t>
            </a:r>
          </a:p>
          <a:p>
            <a:pPr marL="171450" indent="-171450">
              <a:buFont typeface="Arial" panose="020B0604020202020204" pitchFamily="34" charset="0"/>
              <a:buChar char="•"/>
            </a:pPr>
            <a:r>
              <a:rPr lang="en-US" baseline="0" dirty="0"/>
              <a:t>US DOE ERCM Express: Coping With the Death of a Student or Staff Member</a:t>
            </a:r>
          </a:p>
          <a:p>
            <a:pPr marL="171450" indent="-171450">
              <a:buFont typeface="Arial" panose="020B0604020202020204" pitchFamily="34" charset="0"/>
              <a:buChar char="•"/>
            </a:pPr>
            <a:r>
              <a:rPr lang="en-US" baseline="0" dirty="0"/>
              <a:t>Booklet: Supporting Our Students</a:t>
            </a:r>
          </a:p>
          <a:p>
            <a:pPr marL="171450" indent="-171450">
              <a:buFont typeface="Arial" panose="020B0604020202020204" pitchFamily="34" charset="0"/>
              <a:buChar char="•"/>
            </a:pPr>
            <a:r>
              <a:rPr lang="en-US" baseline="0" dirty="0"/>
              <a:t>Handout: Supporting Your Child</a:t>
            </a:r>
          </a:p>
          <a:p>
            <a:pPr marL="171450" indent="-171450">
              <a:buFont typeface="Arial" panose="020B0604020202020204" pitchFamily="34" charset="0"/>
              <a:buChar char="•"/>
            </a:pPr>
            <a:r>
              <a:rPr lang="en-US" baseline="0" dirty="0"/>
              <a:t>Teacher Training </a:t>
            </a:r>
            <a:r>
              <a:rPr lang="en-US" baseline="0" dirty="0" err="1"/>
              <a:t>Powerpoint</a:t>
            </a:r>
            <a:r>
              <a:rPr lang="en-US" baseline="0" dirty="0"/>
              <a:t>: Children and Bereavement: How Teachers and Schools Can Help</a:t>
            </a:r>
          </a:p>
          <a:p>
            <a:pPr marL="171450" indent="-171450">
              <a:buFont typeface="Arial" panose="020B0604020202020204" pitchFamily="34" charset="0"/>
              <a:buChar char="•"/>
            </a:pPr>
            <a:r>
              <a:rPr lang="en-US" baseline="0" dirty="0"/>
              <a:t>National and Regional Support Resources </a:t>
            </a:r>
          </a:p>
          <a:p>
            <a:pPr marL="171450" indent="-171450">
              <a:buFont typeface="Arial" panose="020B0604020202020204" pitchFamily="34" charset="0"/>
              <a:buChar char="•"/>
            </a:pPr>
            <a:r>
              <a:rPr lang="en-US" baseline="0" dirty="0"/>
              <a:t>Article: Coping With Loss</a:t>
            </a:r>
          </a:p>
          <a:p>
            <a:pPr marL="171450" indent="-171450">
              <a:buFont typeface="Arial" panose="020B0604020202020204" pitchFamily="34" charset="0"/>
              <a:buChar char="•"/>
            </a:pPr>
            <a:r>
              <a:rPr lang="en-US" baseline="0" dirty="0"/>
              <a:t>Article: School Crisis Response Initiative</a:t>
            </a:r>
          </a:p>
          <a:p>
            <a:pPr marL="171450" indent="-171450">
              <a:buFont typeface="Arial" panose="020B0604020202020204" pitchFamily="34" charset="0"/>
              <a:buChar char="•"/>
            </a:pPr>
            <a:r>
              <a:rPr lang="en-US" baseline="0" dirty="0"/>
              <a:t>Article: Talking With Children About Death </a:t>
            </a:r>
          </a:p>
          <a:p>
            <a:pPr marL="0" indent="0">
              <a:buFont typeface="Arial" panose="020B0604020202020204" pitchFamily="34" charset="0"/>
              <a:buNone/>
            </a:pPr>
            <a:r>
              <a:rPr lang="en-US" baseline="0" dirty="0"/>
              <a:t>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20871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anose="020B0600070205080204" pitchFamily="34" charset="-128"/>
              </a:rPr>
              <a:t>A free booklet for parents on how to talk to and support their children after a death can be downloaded in both English and Spanish at www.achildingrief.com.</a:t>
            </a:r>
          </a:p>
          <a:p>
            <a:endParaRPr lang="en-US" dirty="0">
              <a:ea typeface="ＭＳ Ｐゴシック" panose="020B0600070205080204" pitchFamily="34" charset="-128"/>
            </a:endParaRPr>
          </a:p>
          <a:p>
            <a:r>
              <a:rPr lang="en-US" b="0" dirty="0">
                <a:ea typeface="ＭＳ Ｐゴシック" panose="020B0600070205080204" pitchFamily="34" charset="-128"/>
              </a:rPr>
              <a:t>Those looking for more detailed information may wish to read </a:t>
            </a:r>
            <a:r>
              <a:rPr lang="en-US" b="1" i="1" dirty="0">
                <a:ea typeface="ＭＳ Ｐゴシック" panose="020B0600070205080204" pitchFamily="34" charset="-128"/>
              </a:rPr>
              <a:t>The Grieving Student</a:t>
            </a:r>
            <a:r>
              <a:rPr lang="en-US" b="1" i="1" baseline="0" dirty="0">
                <a:ea typeface="ＭＳ Ｐゴシック" panose="020B0600070205080204" pitchFamily="34" charset="-128"/>
              </a:rPr>
              <a:t>: A Teacher’s Guide</a:t>
            </a:r>
            <a:r>
              <a:rPr lang="en-US" b="0" i="1" baseline="0" dirty="0">
                <a:ea typeface="ＭＳ Ｐゴシック" panose="020B0600070205080204" pitchFamily="34" charset="-128"/>
              </a:rPr>
              <a:t>,</a:t>
            </a:r>
            <a:r>
              <a:rPr lang="en-US" i="1" baseline="0" dirty="0">
                <a:ea typeface="ＭＳ Ｐゴシック" panose="020B0600070205080204" pitchFamily="34" charset="-128"/>
              </a:rPr>
              <a:t> </a:t>
            </a:r>
            <a:r>
              <a:rPr lang="en-US" baseline="0" dirty="0">
                <a:ea typeface="ＭＳ Ｐゴシック" panose="020B0600070205080204" pitchFamily="34" charset="-128"/>
              </a:rPr>
              <a:t>published by Brookes Publishing. </a:t>
            </a:r>
            <a:r>
              <a:rPr lang="en-US" sz="1200" b="0" i="0" kern="1200" dirty="0">
                <a:solidFill>
                  <a:schemeClr val="tx1"/>
                </a:solidFill>
                <a:effectLst/>
                <a:latin typeface="+mn-lt"/>
                <a:ea typeface="+mn-ea"/>
                <a:cs typeface="+mn-cs"/>
              </a:rPr>
              <a:t>Teachers can be a critical lifeline for a grieving child—and now they have a practical guidebook to help them provide sensitive support to students of all ages. Educators will get the real-world tips, strategies, and insights they need to:</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explain the major concepts of death in age-appropriate ways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respond constructively to children's common feelings and behaviors after a death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initiate and maintain positive, helpful communication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learn what to say and what not to say when a child or family is grieving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simple commemorative activities at school to help students cope with their feelings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address children's responses to different causes of death, including suicide, illness, and violence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help a child who is "stuck" in a difficult phase of grief</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provide ongoing assistance when triggers of grief renew a child's sense of loss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notify and support students after a death that affects the whole school community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This guide was written</a:t>
            </a:r>
            <a:r>
              <a:rPr lang="en-US" sz="1200" b="0" i="0" kern="1200" baseline="0" dirty="0">
                <a:solidFill>
                  <a:schemeClr val="tx1"/>
                </a:solidFill>
                <a:effectLst/>
                <a:latin typeface="+mn-lt"/>
                <a:ea typeface="+mn-ea"/>
                <a:cs typeface="+mn-cs"/>
              </a:rPr>
              <a:t> by David J. </a:t>
            </a:r>
            <a:r>
              <a:rPr lang="en-US" sz="1200" b="0" i="0" kern="1200" baseline="0" dirty="0" err="1">
                <a:solidFill>
                  <a:schemeClr val="tx1"/>
                </a:solidFill>
                <a:effectLst/>
                <a:latin typeface="+mn-lt"/>
                <a:ea typeface="+mn-ea"/>
                <a:cs typeface="+mn-cs"/>
              </a:rPr>
              <a:t>Schonfeld</a:t>
            </a:r>
            <a:r>
              <a:rPr lang="en-US" sz="1200" b="0" i="0" kern="1200" baseline="0" dirty="0">
                <a:solidFill>
                  <a:schemeClr val="tx1"/>
                </a:solidFill>
                <a:effectLst/>
                <a:latin typeface="+mn-lt"/>
                <a:ea typeface="+mn-ea"/>
                <a:cs typeface="+mn-cs"/>
              </a:rPr>
              <a:t> and Marcia </a:t>
            </a:r>
            <a:r>
              <a:rPr lang="en-US" sz="1200" b="0" i="0" kern="1200" baseline="0" dirty="0" err="1">
                <a:solidFill>
                  <a:schemeClr val="tx1"/>
                </a:solidFill>
                <a:effectLst/>
                <a:latin typeface="+mn-lt"/>
                <a:ea typeface="+mn-ea"/>
                <a:cs typeface="+mn-cs"/>
              </a:rPr>
              <a:t>Quackenbush</a:t>
            </a:r>
            <a:r>
              <a:rPr lang="en-US" sz="1200" b="0" i="0" kern="1200" baseline="0" dirty="0">
                <a:solidFill>
                  <a:schemeClr val="tx1"/>
                </a:solidFill>
                <a:effectLst/>
                <a:latin typeface="+mn-lt"/>
                <a:ea typeface="+mn-ea"/>
                <a:cs typeface="+mn-cs"/>
              </a:rPr>
              <a:t> and provides additional information as well as illustrative examples to expand on the information presented in this training.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pPr eaLnBrk="1" hangingPunct="1">
              <a:spcBef>
                <a:spcPct val="0"/>
              </a:spcBef>
            </a:pPr>
            <a:endParaRPr lang="en-US" dirty="0">
              <a:ea typeface="ＭＳ Ｐゴシック" panose="020B0600070205080204" pitchFamily="34" charset="-128"/>
            </a:endParaRPr>
          </a:p>
          <a:p>
            <a:pPr eaLnBrk="1" hangingPunct="1">
              <a:spcBef>
                <a:spcPct val="0"/>
              </a:spcBef>
            </a:pPr>
            <a:endParaRPr lang="en-US" dirty="0">
              <a:ea typeface="ＭＳ Ｐゴシック" panose="020B0600070205080204" pitchFamily="34" charset="-128"/>
            </a:endParaRPr>
          </a:p>
        </p:txBody>
      </p:sp>
      <p:sp>
        <p:nvSpPr>
          <p:cNvPr id="1464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8A26E5-B9F5-451C-9CA1-C60ED4852C9A}" type="slidenum">
              <a:rPr lang="en-US">
                <a:solidFill>
                  <a:prstClr val="black"/>
                </a:solidFill>
              </a:rPr>
              <a:pPr>
                <a:spcBef>
                  <a:spcPct val="0"/>
                </a:spcBef>
              </a:pPr>
              <a:t>21</a:t>
            </a:fld>
            <a:endParaRPr lang="en-US">
              <a:solidFill>
                <a:prstClr val="black"/>
              </a:solidFill>
            </a:endParaRPr>
          </a:p>
        </p:txBody>
      </p:sp>
    </p:spTree>
    <p:extLst>
      <p:ext uri="{BB962C8B-B14F-4D97-AF65-F5344CB8AC3E}">
        <p14:creationId xmlns:p14="http://schemas.microsoft.com/office/powerpoint/2010/main" val="246449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Children often feel reluctant</a:t>
            </a:r>
            <a:r>
              <a:rPr lang="en-US" baseline="0" dirty="0"/>
              <a:t> to talk about grief. </a:t>
            </a:r>
            <a:r>
              <a:rPr lang="en-US" i="0" u="none" baseline="0" dirty="0"/>
              <a:t> </a:t>
            </a:r>
            <a:r>
              <a:rPr lang="en-US" baseline="0" dirty="0"/>
              <a:t>These are some barriers that may prevent children from talking about their loss.</a:t>
            </a:r>
          </a:p>
          <a:p>
            <a:endParaRPr lang="en-US" baseline="0" dirty="0"/>
          </a:p>
          <a:p>
            <a:r>
              <a:rPr lang="en-US" sz="1200" dirty="0"/>
              <a:t>Children may… </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Conclude they have done something wrong by talking about death and avoid raising the subject again. </a:t>
            </a:r>
            <a:r>
              <a:rPr lang="en-US" i="0" u="none" dirty="0"/>
              <a:t>Children learn from an early age that conversations about death make people uncomfortable. If they ask questions, people may look away or not continue the conversation. If they speak to grieving family members after a death, adults may cry or show distress. </a:t>
            </a:r>
            <a:endParaRPr lang="en-US" sz="1200" dirty="0"/>
          </a:p>
          <a:p>
            <a:pPr marL="457200" indent="-457200">
              <a:buFont typeface="Arial" panose="020B0604020202020204" pitchFamily="34" charset="0"/>
              <a:buChar char="•"/>
            </a:pPr>
            <a:r>
              <a:rPr lang="en-US" sz="1200" dirty="0"/>
              <a:t>Hold in their feelings as a way to support their family </a:t>
            </a:r>
          </a:p>
          <a:p>
            <a:pPr marL="457200" indent="-457200">
              <a:buFont typeface="Arial" panose="020B0604020202020204" pitchFamily="34" charset="0"/>
              <a:buChar char="•"/>
            </a:pPr>
            <a:r>
              <a:rPr lang="en-US" sz="1200" dirty="0"/>
              <a:t>Try to look fine and reassure family they are okay when they really need support</a:t>
            </a:r>
          </a:p>
          <a:p>
            <a:pPr marL="457200" indent="-457200">
              <a:buFont typeface="Arial" panose="020B0604020202020204" pitchFamily="34" charset="0"/>
              <a:buChar char="•"/>
            </a:pPr>
            <a:r>
              <a:rPr lang="en-US" sz="1200" dirty="0"/>
              <a:t>Not fully understand death and loss</a:t>
            </a:r>
          </a:p>
          <a:p>
            <a:pPr marL="457200" indent="-457200">
              <a:buFont typeface="Arial" panose="020B0604020202020204" pitchFamily="34" charset="0"/>
              <a:buChar char="•"/>
            </a:pPr>
            <a:r>
              <a:rPr lang="en-US" sz="1200" dirty="0"/>
              <a:t>Have problems expressing their complicated feelings </a:t>
            </a:r>
          </a:p>
          <a:p>
            <a:pPr marL="457200" indent="-457200">
              <a:buFont typeface="Arial" panose="020B0604020202020204" pitchFamily="34" charset="0"/>
              <a:buChar char="•"/>
            </a:pPr>
            <a:r>
              <a:rPr lang="en-US" sz="1200" dirty="0"/>
              <a:t>Feel overwhelmed by the experience and their strong feelings.</a:t>
            </a:r>
            <a:r>
              <a:rPr lang="en-US" sz="1200" baseline="0" dirty="0"/>
              <a:t> </a:t>
            </a:r>
            <a:r>
              <a:rPr lang="en-US" sz="1200" i="0" u="none" dirty="0"/>
              <a:t>They may worry that they will lose control, or feel ashamed of these deep emotions. They may have complicated feelings, such as guilt or shame.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r>
              <a:rPr lang="en-US" b="1" dirty="0"/>
              <a:t>***</a:t>
            </a:r>
            <a:r>
              <a:rPr lang="en-US" b="1" baseline="0" dirty="0"/>
              <a:t>  Why you should reach out to grieving students?   </a:t>
            </a:r>
          </a:p>
          <a:p>
            <a:endParaRPr lang="en-US" b="1" baseline="0" dirty="0"/>
          </a:p>
          <a:p>
            <a:r>
              <a:rPr lang="en-US" dirty="0" smtClean="0">
                <a:hlinkClick r:id="rId3"/>
              </a:rPr>
              <a:t>https://grievingstudents.org/module-section/talking-with-children/</a:t>
            </a:r>
            <a:endParaRPr lang="en-US" b="1"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6768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students may still be reluctant to talk about the death. </a:t>
            </a:r>
            <a:r>
              <a:rPr lang="en-US" baseline="0" dirty="0"/>
              <a:t> </a:t>
            </a:r>
            <a:r>
              <a:rPr lang="en-US" dirty="0"/>
              <a:t>These steps can help get the conversation started: </a:t>
            </a:r>
          </a:p>
          <a:p>
            <a:pPr marL="228600" indent="-228600">
              <a:buFont typeface="Arial" panose="020B0604020202020204" pitchFamily="34" charset="0"/>
              <a:buChar char="•"/>
            </a:pPr>
            <a:r>
              <a:rPr lang="en-US" dirty="0"/>
              <a:t>Express concern. Let students know you’ve heard about their loss and are available to listen and offer support. </a:t>
            </a:r>
          </a:p>
          <a:p>
            <a:pPr marL="228600" indent="-228600">
              <a:buFont typeface="Arial" panose="020B0604020202020204" pitchFamily="34" charset="0"/>
              <a:buChar char="•"/>
            </a:pPr>
            <a:r>
              <a:rPr lang="en-US" dirty="0"/>
              <a:t>Be genuine. Children can tell when adults are authentic in their communications. For example, don’t tell a child you will miss her uncle if you did not know the man. Do tell the child you are sad she has experienced this loss. </a:t>
            </a:r>
          </a:p>
          <a:p>
            <a:pPr marL="228600" indent="-228600">
              <a:buFont typeface="Arial" panose="020B0604020202020204" pitchFamily="34" charset="0"/>
              <a:buChar char="•"/>
            </a:pPr>
            <a:r>
              <a:rPr lang="en-US" dirty="0"/>
              <a:t>Invite the conversation. Use simple, direct, open-ended questions. For example, ask, “How are you and your family doing?” </a:t>
            </a:r>
          </a:p>
          <a:p>
            <a:pPr marL="228600" indent="-228600">
              <a:buFont typeface="Arial" panose="020B0604020202020204" pitchFamily="34" charset="0"/>
              <a:buChar char="•"/>
            </a:pPr>
            <a:r>
              <a:rPr lang="en-US" dirty="0"/>
              <a:t>Listen and observe. Listen more and talk less. Share observations about students’ behavior or responses in a nonjudgmental manner. </a:t>
            </a:r>
          </a:p>
          <a:p>
            <a:pPr marL="228600" indent="-228600">
              <a:buFont typeface="Arial" panose="020B0604020202020204" pitchFamily="34" charset="0"/>
              <a:buChar char="•"/>
            </a:pPr>
            <a:r>
              <a:rPr lang="en-US" dirty="0"/>
              <a:t>Limit personal sharing. You can draw on personal experiences to help you better understand students, but do not need to share this with them. Keep the focus on the student. </a:t>
            </a:r>
          </a:p>
          <a:p>
            <a:pPr marL="228600" indent="-228600">
              <a:buFont typeface="Arial" panose="020B0604020202020204" pitchFamily="34" charset="0"/>
              <a:buChar char="•"/>
            </a:pPr>
            <a:r>
              <a:rPr lang="en-US" dirty="0"/>
              <a:t>Offer practical advice. For example, discuss ways to respond to questions from peers or adults about the death. </a:t>
            </a:r>
          </a:p>
          <a:p>
            <a:pPr marL="228600" indent="-228600">
              <a:buFont typeface="Arial" panose="020B0604020202020204" pitchFamily="34" charset="0"/>
              <a:buChar char="•"/>
            </a:pPr>
            <a:r>
              <a:rPr lang="en-US" dirty="0"/>
              <a:t>Offer reassurance. Without minimizing their concerns, let students know that over time they will be better able to cope with their distress, and that you will be there to help them. </a:t>
            </a:r>
          </a:p>
          <a:p>
            <a:pPr marL="228600" indent="-228600">
              <a:buFont typeface="Arial" panose="020B0604020202020204" pitchFamily="34" charset="0"/>
              <a:buChar char="•"/>
            </a:pPr>
            <a:r>
              <a:rPr lang="en-US" dirty="0"/>
              <a:t>Maintain contact. At first, children may not accept your invitation to talk or offers of support. Their questions will evolve over time. Remain accessible, concerned, and connected.</a:t>
            </a:r>
          </a:p>
          <a:p>
            <a:pPr marL="228600" indent="-228600">
              <a:buAutoNum type="arabicPeriod"/>
            </a:pPr>
            <a:endParaRPr lang="en-US" dirty="0"/>
          </a:p>
          <a:p>
            <a:pPr marL="0" indent="0">
              <a:buNone/>
            </a:pPr>
            <a:r>
              <a:rPr lang="en-US" b="1" dirty="0"/>
              <a:t>*** Talking With Children – Chapter 2.</a:t>
            </a:r>
            <a:r>
              <a:rPr lang="en-US" b="1" baseline="0" dirty="0"/>
              <a:t> Strategies for starting the conversation.  </a:t>
            </a:r>
          </a:p>
          <a:p>
            <a:pPr marL="0" indent="0">
              <a:buNone/>
            </a:pPr>
            <a:endParaRPr lang="en-US" b="1" baseline="0" dirty="0"/>
          </a:p>
          <a:p>
            <a:pPr marL="0" indent="0">
              <a:buNone/>
            </a:pPr>
            <a:r>
              <a:rPr lang="en-US" b="1" baseline="0" dirty="0"/>
              <a:t>*** Talking With Children – Chapter 4. Simulated encounters. Examples of four simulated encounters using actors which illustrate conversations between educators and students of different ages and demonstrate issues to consider when initiating conversations.</a:t>
            </a:r>
          </a:p>
          <a:p>
            <a:pPr marL="0" indent="0">
              <a:buNone/>
            </a:pPr>
            <a:endParaRPr lang="en-US" b="1" baseline="0" dirty="0"/>
          </a:p>
          <a:p>
            <a:pPr marL="0" indent="0">
              <a:buNone/>
            </a:pPr>
            <a:r>
              <a:rPr lang="en-US" dirty="0" smtClean="0">
                <a:hlinkClick r:id="rId3"/>
              </a:rPr>
              <a:t>https://grievingstudents.org/module-section/talking-with-children/</a:t>
            </a:r>
            <a:endParaRPr lang="en-US" b="1" baseline="0" dirty="0"/>
          </a:p>
          <a:p>
            <a:pPr marL="0" indent="0">
              <a:buNone/>
            </a:pPr>
            <a:endParaRPr lang="en-US" b="1" dirty="0"/>
          </a:p>
          <a:p>
            <a:pPr marL="0" indent="0">
              <a:buNone/>
            </a:pPr>
            <a:endParaRPr lang="en-US" b="1"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9172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school professionals worry they may say the wrong thing to grieving students and make matters worse.</a:t>
            </a:r>
            <a:r>
              <a:rPr lang="en-US" baseline="0" dirty="0"/>
              <a:t> Remember, a student’s grief and pain are caused by the death, not by talking about it with a caring adult.</a:t>
            </a:r>
            <a:r>
              <a:rPr lang="en-US" dirty="0"/>
              <a:t> Understanding what </a:t>
            </a:r>
            <a:r>
              <a:rPr lang="en-US" b="1" dirty="0"/>
              <a:t>not</a:t>
            </a:r>
            <a:r>
              <a:rPr lang="en-US" dirty="0"/>
              <a:t> to say will help you be more confident and effective when you reach out to students.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“I know just what you’re going through.”  - You cannot know this. Everyone’s experience of grief is unique.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“Can you tell me more about what this has been like for you?”</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2.</a:t>
            </a:r>
            <a:r>
              <a:rPr lang="en-US" baseline="0" dirty="0"/>
              <a:t> </a:t>
            </a:r>
            <a:r>
              <a:rPr lang="en-US" dirty="0"/>
              <a:t>“You must be incredibly angry.”  - It is not helpful to tell people how they are feeling or ought to feel. It is better to ask. People in grief often feel many different things at different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 “Most people have strong feelings when something like this happens to them. What has this been like for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“This is hard. But it’s important to remember the good things in life, too.” - This kind of statement is likely to quiet down true expressions of grief. When people are grieving, it’s important they be allowed to experience and express whatever feelings, memories, or wishes they’re having.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“What kinds of memories do you have about the person who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4. “At least he’s no longer in pain.”  -  Efforts to “focus on the good things” are more likely to minimize the student or family’s experience (see above). Any statement that begins with the words “at least” should probably be reconsidered.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“What sorts of things have you been thinking about since your loved one 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What not to 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https://grievingstudents.org/module-section/what-not-to-say/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5824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5. “I lost both my parents when I was your age.”  - Avoid comparing your losses with those of students or their families. These types of statements may leave children feeling that their loss is not as profound or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“Tell me more about what this has been like for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6. “You’ll need to be strong now for your family. It’s important to get a grip on your feelings.” - Grieving children are often told they shouldn’t express their feelings. This holds children back from expressing their grief and learning to cope with these difficult feelings.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“How is your family doing? What kinds of concerns do you have about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7. “My dog died last week. I know how you must be feeling.” - It is not useful to compare losses. Keep the focus on grieving children and their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this instead:  </a:t>
            </a:r>
            <a:r>
              <a:rPr lang="en-US" dirty="0"/>
              <a:t>“I know how I’ve felt when someone I loved died, but I don’t really know how you’re feeling. Can you tell me something about what this has been like for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8536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actions will increase children’s comfort, sense of safety, and ability to express themselves: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defRPr/>
            </a:pPr>
            <a:r>
              <a:rPr lang="en-US" u="none" dirty="0">
                <a:solidFill>
                  <a:srgbClr val="663300"/>
                </a:solidFill>
              </a:rPr>
              <a:t>Be present and authentic. </a:t>
            </a:r>
          </a:p>
          <a:p>
            <a:pPr marL="171450" indent="-171450">
              <a:buFont typeface="Arial" panose="020B0604020202020204" pitchFamily="34" charset="0"/>
              <a:buChar char="•"/>
              <a:defRPr/>
            </a:pPr>
            <a:r>
              <a:rPr lang="en-US" u="none" dirty="0">
                <a:solidFill>
                  <a:srgbClr val="663300"/>
                </a:solidFill>
              </a:rPr>
              <a:t>Listen more, talk less. Keep your own comments brief. Ask open-ended questions to help students discuss their experiences, thoughts, and feelings. </a:t>
            </a:r>
          </a:p>
          <a:p>
            <a:pPr marL="171450" indent="-171450">
              <a:buFont typeface="Arial" panose="020B0604020202020204" pitchFamily="34" charset="0"/>
              <a:buChar char="•"/>
              <a:defRPr/>
            </a:pPr>
            <a:r>
              <a:rPr lang="en-US" u="none" dirty="0">
                <a:solidFill>
                  <a:srgbClr val="663300"/>
                </a:solidFill>
              </a:rPr>
              <a:t>Avoid trying to “cheer up” students or their families. Grief is painful. Attempts to cheer people up or bring focus to the good things in their lives are likely to communicate that you don’t want to hear students or their families talk about their pain. </a:t>
            </a:r>
          </a:p>
          <a:p>
            <a:pPr marL="171450" indent="-171450">
              <a:buFont typeface="Arial" panose="020B0604020202020204" pitchFamily="34" charset="0"/>
              <a:buChar char="•"/>
              <a:defRPr/>
            </a:pPr>
            <a:r>
              <a:rPr lang="en-US" u="none" dirty="0">
                <a:solidFill>
                  <a:srgbClr val="663300"/>
                </a:solidFill>
              </a:rPr>
              <a:t>Accept expressions of emotion. Expressions of sadness, anger, selfishness, or confusion are common in grieving children. These are an important part of the process.   When children hear they should “toughen up” or “be strong for their families” they are less likely to fully express their feelings of grief. </a:t>
            </a:r>
          </a:p>
          <a:p>
            <a:pPr marL="171450" indent="-171450">
              <a:buFont typeface="Arial" panose="020B0604020202020204" pitchFamily="34" charset="0"/>
              <a:buChar char="•"/>
              <a:defRPr/>
            </a:pPr>
            <a:r>
              <a:rPr lang="en-US" u="none" dirty="0">
                <a:solidFill>
                  <a:srgbClr val="663300"/>
                </a:solidFill>
              </a:rPr>
              <a:t>Show empathy. Reflect back what you hear students say and the actions you observe. Use compassion. Avoid judgment.</a:t>
            </a:r>
          </a:p>
          <a:p>
            <a:pPr marL="171450" indent="-171450" algn="l">
              <a:buFont typeface="Arial" panose="020B0604020202020204" pitchFamily="34" charset="0"/>
              <a:buChar char="•"/>
              <a:defRPr/>
            </a:pPr>
            <a:r>
              <a:rPr lang="en-US" u="none" dirty="0">
                <a:solidFill>
                  <a:srgbClr val="663300"/>
                </a:solidFill>
              </a:rPr>
              <a:t>Don’t be afraid</a:t>
            </a:r>
            <a:r>
              <a:rPr lang="en-US" u="none" baseline="0" dirty="0">
                <a:solidFill>
                  <a:srgbClr val="663300"/>
                </a:solidFill>
              </a:rPr>
              <a:t> to show emotions. Students usually appreciate concerned adults showing they are touched by their loss and/or how the student is feeling, such as by the adult appearing sad or becoming tearful for a moment.</a:t>
            </a:r>
          </a:p>
          <a:p>
            <a:pPr marL="171450" indent="-171450" algn="l">
              <a:buFont typeface="Arial" panose="020B0604020202020204" pitchFamily="34" charset="0"/>
              <a:buChar char="•"/>
              <a:defRPr/>
            </a:pPr>
            <a:r>
              <a:rPr lang="en-US" u="none" dirty="0">
                <a:solidFill>
                  <a:srgbClr val="663300"/>
                </a:solidFill>
              </a:rPr>
              <a:t>Step in to stop harmful behaviors when safety is a concern</a:t>
            </a:r>
            <a:r>
              <a:rPr lang="en-US" u="none" dirty="0"/>
              <a:t>. </a:t>
            </a:r>
            <a:endParaRPr lang="en-US" b="1" u="none" dirty="0"/>
          </a:p>
          <a:p>
            <a:pPr marL="0" indent="0" algn="l">
              <a:buFont typeface="Arial" panose="020B0604020202020204" pitchFamily="34" charset="0"/>
              <a:buNone/>
              <a:defRPr/>
            </a:pPr>
            <a:endParaRPr lang="en-US" b="1" u="none" dirty="0"/>
          </a:p>
          <a:p>
            <a:pPr marL="0" indent="0" algn="l">
              <a:buFont typeface="Arial" panose="020B0604020202020204" pitchFamily="34" charset="0"/>
              <a:buNone/>
              <a:defRPr/>
            </a:pPr>
            <a:r>
              <a:rPr lang="en-US" b="1" u="none" dirty="0"/>
              <a:t>*** Talking With Children – Chapter 3. Navigating reluctance and communicating with empathy.  </a:t>
            </a:r>
          </a:p>
          <a:p>
            <a:pPr marL="0" indent="0" algn="l">
              <a:buFont typeface="Arial" panose="020B0604020202020204" pitchFamily="34" charset="0"/>
              <a:buNone/>
              <a:defRPr/>
            </a:pPr>
            <a:endParaRPr lang="en-US" b="1" u="none" dirty="0"/>
          </a:p>
          <a:p>
            <a:pPr marL="0" indent="0" algn="l">
              <a:buFont typeface="Arial" panose="020B0604020202020204" pitchFamily="34" charset="0"/>
              <a:buNone/>
              <a:defRPr/>
            </a:pPr>
            <a:r>
              <a:rPr lang="en-US" dirty="0" smtClean="0">
                <a:hlinkClick r:id="rId3"/>
              </a:rPr>
              <a:t>https://grievingstudents.org/module-section/talking-with-children/</a:t>
            </a:r>
            <a:endParaRPr lang="en-US" b="1" u="none" dirty="0"/>
          </a:p>
          <a:p>
            <a:pPr marL="0" indent="0" algn="l">
              <a:buFont typeface="Arial" panose="020B0604020202020204" pitchFamily="34" charset="0"/>
              <a:buNone/>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1249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goal is to offer support in the areas most likely to present challenges to students after the death of a family member or friend. Teachers can take steps to: </a:t>
            </a:r>
          </a:p>
          <a:p>
            <a:endParaRPr lang="en-US" dirty="0"/>
          </a:p>
          <a:p>
            <a:pPr marL="228600" indent="-228600">
              <a:buFont typeface="Arial" panose="020B0604020202020204" pitchFamily="34" charset="0"/>
              <a:buChar char="•"/>
            </a:pPr>
            <a:r>
              <a:rPr lang="en-US" u="none" dirty="0"/>
              <a:t>Decrease the sense of isolation. When teachers talk about death in the classroom, both as part of regular coursework and in response to a recent event, all students learn more about how to give and receive support. </a:t>
            </a:r>
          </a:p>
          <a:p>
            <a:pPr marL="228600" indent="-228600">
              <a:buFont typeface="Arial" panose="020B0604020202020204" pitchFamily="34" charset="0"/>
              <a:buChar char="•"/>
            </a:pPr>
            <a:r>
              <a:rPr lang="en-US" u="none" dirty="0"/>
              <a:t>Increase academic function. It’s common for grieving children to have difficulty concentrating and have a drop in academic performance. Teachers who talk with children and make appropriate adjustments to their class work can help them stay on course academically. </a:t>
            </a:r>
          </a:p>
          <a:p>
            <a:pPr marL="228600" indent="-228600">
              <a:buFont typeface="Arial" panose="020B0604020202020204" pitchFamily="34" charset="0"/>
              <a:buChar char="•"/>
            </a:pPr>
            <a:r>
              <a:rPr lang="en-US" u="none" dirty="0"/>
              <a:t>Increase the likelihood children will talk with their families. When children experience support and understanding from teachers, they may find it easier to turn to other adults, including their family members, for support. </a:t>
            </a:r>
          </a:p>
          <a:p>
            <a:pPr marL="228600" indent="-228600">
              <a:buFont typeface="Arial" panose="020B0604020202020204" pitchFamily="34" charset="0"/>
              <a:buChar char="•"/>
            </a:pPr>
            <a:r>
              <a:rPr lang="en-US" u="none" dirty="0"/>
              <a:t>Increase the likelihood children will talk with and receive support from their peers. Through classroom discussions and one-on-one conversations, teachers can model understanding and give all students better opportunities to listen, understand, and express feelings among their peers. Students usually appreciate concerned adults showing</a:t>
            </a:r>
            <a:r>
              <a:rPr lang="en-US" u="none" baseline="0" dirty="0"/>
              <a:t> they are touched by the event and/or how the student is feeling, such as by the adult appearing sad or becoming tearful for a moment.</a:t>
            </a:r>
            <a:endParaRPr lang="en-US" u="none" dirty="0"/>
          </a:p>
          <a:p>
            <a:pPr marL="228600" indent="-228600">
              <a:buFont typeface="Arial" panose="020B0604020202020204" pitchFamily="34" charset="0"/>
              <a:buChar char="•"/>
            </a:pPr>
            <a:r>
              <a:rPr lang="en-US" u="none" dirty="0"/>
              <a:t>Identify problems in the family. During talks with teachers, students may reveal family issues, such as a parent struggling with depression. Teachers can help arrange appropriate referrals for the family. </a:t>
            </a:r>
          </a:p>
          <a:p>
            <a:pPr marL="228600" indent="-228600">
              <a:buFont typeface="Arial" panose="020B0604020202020204" pitchFamily="34" charset="0"/>
              <a:buChar char="•"/>
            </a:pPr>
            <a:r>
              <a:rPr lang="en-US" u="none" dirty="0"/>
              <a:t>Connect with students on something of immense importance. These are the kinds of lessons and conversations that can genuinely transform children’s lives.</a:t>
            </a:r>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6585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discussing a death, it’s useful to check children’s understanding of the Four Concepts About Death reviewed in the 1</a:t>
            </a:r>
            <a:r>
              <a:rPr lang="en-US" baseline="30000" dirty="0"/>
              <a:t>st</a:t>
            </a:r>
            <a:r>
              <a:rPr lang="en-US" dirty="0"/>
              <a:t> module:</a:t>
            </a:r>
          </a:p>
          <a:p>
            <a:endParaRPr lang="en-US" dirty="0"/>
          </a:p>
          <a:p>
            <a:pPr marL="171450" indent="-171450">
              <a:buFont typeface="Arial" panose="020B0604020202020204" pitchFamily="34" charset="0"/>
              <a:buChar char="•"/>
            </a:pPr>
            <a:r>
              <a:rPr lang="en-US" dirty="0"/>
              <a:t>Start by asking children what they understand about death.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 them simple, direct  and developmentally-appropriate explanations. Less direct terms may be confusing. For example, if children hear someone who died is in a state of eternal sleep, they may be afraid to go to sleep. Especially with younger children, it’s important to use the terms dead and died.</a:t>
            </a:r>
          </a:p>
          <a:p>
            <a:pPr marL="171450" indent="-171450">
              <a:buFont typeface="Arial" panose="020B0604020202020204" pitchFamily="34" charset="0"/>
              <a:buChar char="•"/>
            </a:pPr>
            <a:r>
              <a:rPr lang="en-US" dirty="0"/>
              <a:t>Ask them to explain back to you what they understand. </a:t>
            </a:r>
          </a:p>
          <a:p>
            <a:pPr marL="171450" indent="-171450">
              <a:buFont typeface="Arial" panose="020B0604020202020204" pitchFamily="34" charset="0"/>
              <a:buChar char="•"/>
            </a:pPr>
            <a:r>
              <a:rPr lang="en-US" dirty="0"/>
              <a:t>Correct any misunderstandings or misconceptions. These steps will help make any misunderstandings clear. </a:t>
            </a:r>
          </a:p>
          <a:p>
            <a:endParaRPr lang="en-US" b="1" dirty="0"/>
          </a:p>
          <a:p>
            <a:r>
              <a:rPr lang="en-US" b="1" dirty="0"/>
              <a:t>*** Concepts of Death</a:t>
            </a:r>
          </a:p>
          <a:p>
            <a:endParaRPr lang="en-US" b="1" dirty="0"/>
          </a:p>
          <a:p>
            <a:r>
              <a:rPr lang="en-US" dirty="0" smtClean="0">
                <a:hlinkClick r:id="rId3"/>
              </a:rPr>
              <a:t>https://grievingstudents.org/module-section/concepts-of-death/</a:t>
            </a:r>
            <a:endParaRPr lang="en-US" dirty="0"/>
          </a:p>
        </p:txBody>
      </p:sp>
      <p:sp>
        <p:nvSpPr>
          <p:cNvPr id="4" name="Slide Number Placeholder 3"/>
          <p:cNvSpPr>
            <a:spLocks noGrp="1"/>
          </p:cNvSpPr>
          <p:nvPr>
            <p:ph type="sldNum" sz="quarter" idx="10"/>
          </p:nvPr>
        </p:nvSpPr>
        <p:spPr/>
        <p:txBody>
          <a:bodyPr/>
          <a:lstStyle/>
          <a:p>
            <a:fld id="{377AF10A-CEA6-4835-825A-93934B45BC2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9237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4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98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00157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6455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069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311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399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249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5227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693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688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4505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2014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34E4C15-F1F6-4FDC-B6FB-5499084E9E7F}" type="datetimeFigureOut">
              <a:rPr lang="en-US">
                <a:solidFill>
                  <a:prstClr val="black"/>
                </a:solidFill>
              </a:rPr>
              <a:pPr/>
              <a:t>8/6/2019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4D1B55-2F3C-4297-98A1-2D902DA9E55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43146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4193042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2752748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478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457200"/>
            <a:fld id="{A34E4C15-F1F6-4FDC-B6FB-5499084E9E7F}" type="datetimeFigureOut">
              <a:rPr lang="en-US" smtClean="0">
                <a:solidFill>
                  <a:srgbClr val="990000"/>
                </a:solidFill>
              </a:rPr>
              <a:pPr defTabSz="457200"/>
              <a:t>8/6/2019</a:t>
            </a:fld>
            <a:endParaRPr lang="en-US">
              <a:solidFill>
                <a:srgbClr val="990000"/>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a:endParaRPr lang="en-US">
              <a:solidFill>
                <a:srgbClr val="990000"/>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a:fld id="{794D1B55-2F3C-4297-98A1-2D902DA9E55B}" type="slidenum">
              <a:rPr lang="en-US" smtClean="0">
                <a:solidFill>
                  <a:srgbClr val="990000"/>
                </a:solidFill>
              </a:rPr>
              <a:pPr defTabSz="457200"/>
              <a:t>‹#›</a:t>
            </a:fld>
            <a:endParaRPr lang="en-US">
              <a:solidFill>
                <a:srgbClr val="990000"/>
              </a:solidFill>
            </a:endParaRPr>
          </a:p>
        </p:txBody>
      </p:sp>
    </p:spTree>
    <p:extLst>
      <p:ext uri="{BB962C8B-B14F-4D97-AF65-F5344CB8AC3E}">
        <p14:creationId xmlns:p14="http://schemas.microsoft.com/office/powerpoint/2010/main" val="3058616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PPBackBlu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320" y="222642"/>
            <a:ext cx="11690273" cy="5845136"/>
          </a:xfrm>
          <a:prstGeom prst="rect">
            <a:avLst/>
          </a:prstGeom>
        </p:spPr>
      </p:pic>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cxnSp>
        <p:nvCxnSpPr>
          <p:cNvPr id="23" name="Straight Connector 22"/>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25" name="Straight Connector 24"/>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7"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28"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29"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spTree>
    <p:extLst>
      <p:ext uri="{BB962C8B-B14F-4D97-AF65-F5344CB8AC3E}">
        <p14:creationId xmlns:p14="http://schemas.microsoft.com/office/powerpoint/2010/main" val="2282428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3" name="Picture 2" descr="PPBackPurpl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0862" y="213236"/>
            <a:ext cx="11690284" cy="5845142"/>
          </a:xfrm>
          <a:prstGeom prst="rect">
            <a:avLst/>
          </a:prstGeom>
        </p:spPr>
      </p:pic>
      <p:sp>
        <p:nvSpPr>
          <p:cNvPr id="12" name="Date Placeholder 3"/>
          <p:cNvSpPr>
            <a:spLocks noGrp="1"/>
          </p:cNvSpPr>
          <p:nvPr>
            <p:ph type="dt" sz="half" idx="10"/>
          </p:nvPr>
        </p:nvSpPr>
        <p:spPr>
          <a:xfrm>
            <a:off x="4472908" y="6225228"/>
            <a:ext cx="2844800" cy="365125"/>
          </a:xfrm>
          <a:prstGeom prst="rect">
            <a:avLst/>
          </a:prstGeom>
        </p:spPr>
        <p:txBody>
          <a:bodyPr/>
          <a:lstStyle>
            <a:lvl1pPr algn="r">
              <a:defRPr sz="1200">
                <a:solidFill>
                  <a:schemeClr val="accent6"/>
                </a:solidFill>
                <a:latin typeface="Garamond"/>
                <a:cs typeface="Garamond"/>
              </a:defRPr>
            </a:lvl1pPr>
          </a:lstStyle>
          <a:p>
            <a:pPr defTabSz="457200"/>
            <a:fld id="{B5A15D15-E1DB-BB41-8324-51D672395017}" type="datetimeFigureOut">
              <a:rPr lang="en-US" smtClean="0">
                <a:solidFill>
                  <a:srgbClr val="9F7693"/>
                </a:solidFill>
              </a:rPr>
              <a:pPr defTabSz="457200"/>
              <a:t>8/6/2019</a:t>
            </a:fld>
            <a:endParaRPr lang="en-US" dirty="0">
              <a:solidFill>
                <a:srgbClr val="9F7693"/>
              </a:solidFill>
            </a:endParaRPr>
          </a:p>
        </p:txBody>
      </p:sp>
      <p:sp>
        <p:nvSpPr>
          <p:cNvPr id="13" name="Footer Placeholder 4"/>
          <p:cNvSpPr>
            <a:spLocks noGrp="1"/>
          </p:cNvSpPr>
          <p:nvPr>
            <p:ph type="ftr" sz="quarter" idx="11"/>
          </p:nvPr>
        </p:nvSpPr>
        <p:spPr>
          <a:xfrm>
            <a:off x="7430597" y="6219111"/>
            <a:ext cx="3045491" cy="365125"/>
          </a:xfrm>
          <a:prstGeom prst="rect">
            <a:avLst/>
          </a:prstGeom>
        </p:spPr>
        <p:txBody>
          <a:bodyPr/>
          <a:lstStyle>
            <a:lvl1pPr algn="r">
              <a:defRPr sz="1200">
                <a:solidFill>
                  <a:schemeClr val="accent6"/>
                </a:solidFill>
                <a:latin typeface="Garamond"/>
                <a:cs typeface="Garamond"/>
              </a:defRPr>
            </a:lvl1pPr>
          </a:lstStyle>
          <a:p>
            <a:pPr defTabSz="457200"/>
            <a:r>
              <a:rPr lang="en-US">
                <a:solidFill>
                  <a:srgbClr val="9F7693"/>
                </a:solidFill>
              </a:rPr>
              <a:t>Title</a:t>
            </a:r>
            <a:endParaRPr lang="en-US" dirty="0">
              <a:solidFill>
                <a:srgbClr val="9F7693"/>
              </a:solidFill>
            </a:endParaRPr>
          </a:p>
        </p:txBody>
      </p:sp>
      <p:sp>
        <p:nvSpPr>
          <p:cNvPr id="14" name="Slide Number Placeholder 5"/>
          <p:cNvSpPr>
            <a:spLocks noGrp="1"/>
          </p:cNvSpPr>
          <p:nvPr>
            <p:ph type="sldNum" sz="quarter" idx="12"/>
          </p:nvPr>
        </p:nvSpPr>
        <p:spPr>
          <a:xfrm>
            <a:off x="10711901" y="6219110"/>
            <a:ext cx="870499" cy="365125"/>
          </a:xfrm>
          <a:prstGeom prst="rect">
            <a:avLst/>
          </a:prstGeom>
        </p:spPr>
        <p:txBody>
          <a:bodyPr/>
          <a:lstStyle>
            <a:lvl1pPr algn="r">
              <a:defRPr sz="1200">
                <a:solidFill>
                  <a:schemeClr val="accent6"/>
                </a:solidFill>
                <a:latin typeface="Garamond"/>
                <a:cs typeface="Garamond"/>
              </a:defRPr>
            </a:lvl1pPr>
          </a:lstStyle>
          <a:p>
            <a:pPr defTabSz="457200"/>
            <a:fld id="{E51CA2E8-93E4-1A4F-9C16-1FA2420D8F9D}" type="slidenum">
              <a:rPr lang="en-US" smtClean="0">
                <a:solidFill>
                  <a:srgbClr val="9F7693"/>
                </a:solidFill>
              </a:rPr>
              <a:pPr defTabSz="457200"/>
              <a:t>‹#›</a:t>
            </a:fld>
            <a:endParaRPr lang="en-US" dirty="0">
              <a:solidFill>
                <a:srgbClr val="9F7693"/>
              </a:solidFill>
            </a:endParaRPr>
          </a:p>
        </p:txBody>
      </p:sp>
      <p:cxnSp>
        <p:nvCxnSpPr>
          <p:cNvPr id="15" name="Straight Connector 14"/>
          <p:cNvCxnSpPr/>
          <p:nvPr userDrawn="1"/>
        </p:nvCxnSpPr>
        <p:spPr>
          <a:xfrm>
            <a:off x="4472908" y="6219110"/>
            <a:ext cx="7109491"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3" y="6086599"/>
            <a:ext cx="2628227" cy="531974"/>
          </a:xfrm>
          <a:prstGeom prst="rect">
            <a:avLst/>
          </a:prstGeom>
        </p:spPr>
      </p:pic>
      <p:cxnSp>
        <p:nvCxnSpPr>
          <p:cNvPr id="17" name="Straight Connector 16"/>
          <p:cNvCxnSpPr/>
          <p:nvPr userDrawn="1"/>
        </p:nvCxnSpPr>
        <p:spPr>
          <a:xfrm flipV="1">
            <a:off x="10583963" y="6219110"/>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7430597" y="6225228"/>
            <a:ext cx="0" cy="29545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hasCustomPrompt="1"/>
          </p:nvPr>
        </p:nvSpPr>
        <p:spPr>
          <a:xfrm>
            <a:off x="609600" y="2428927"/>
            <a:ext cx="10972800" cy="1143000"/>
          </a:xfrm>
          <a:prstGeom prst="rect">
            <a:avLst/>
          </a:prstGeom>
        </p:spPr>
        <p:txBody>
          <a:bodyPr/>
          <a:lstStyle>
            <a:lvl1pPr algn="ctr">
              <a:defRPr>
                <a:solidFill>
                  <a:schemeClr val="bg1"/>
                </a:solidFill>
                <a:latin typeface="Garamond"/>
                <a:cs typeface="Garamond"/>
              </a:defRPr>
            </a:lvl1pPr>
          </a:lstStyle>
          <a:p>
            <a:r>
              <a:rPr lang="en-US" dirty="0"/>
              <a:t>Section Break</a:t>
            </a:r>
          </a:p>
        </p:txBody>
      </p:sp>
    </p:spTree>
    <p:extLst>
      <p:ext uri="{BB962C8B-B14F-4D97-AF65-F5344CB8AC3E}">
        <p14:creationId xmlns:p14="http://schemas.microsoft.com/office/powerpoint/2010/main" val="598726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053BD746-42F4-485B-A554-9176D0ACA4BF}" type="datetimeFigureOut">
              <a:rPr lang="en-US" smtClean="0">
                <a:solidFill>
                  <a:prstClr val="black">
                    <a:tint val="75000"/>
                  </a:prstClr>
                </a:solidFill>
                <a:latin typeface="Arial" charset="0"/>
              </a:rPr>
              <a:pPr fontAlgn="base">
                <a:spcBef>
                  <a:spcPct val="0"/>
                </a:spcBef>
                <a:spcAft>
                  <a:spcPct val="0"/>
                </a:spcAft>
              </a:pPr>
              <a:t>8/6/2019</a:t>
            </a:fld>
            <a:endParaRPr lang="en-US">
              <a:solidFill>
                <a:prstClr val="black">
                  <a:tint val="75000"/>
                </a:prstClr>
              </a:solidFill>
              <a:latin typeface="Arial"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endParaRPr lang="en-US">
              <a:solidFill>
                <a:prstClr val="black">
                  <a:tint val="75000"/>
                </a:prstClr>
              </a:solidFill>
              <a:latin typeface="Arial" charset="0"/>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pPr>
            <a:fld id="{99A4570F-5C77-457A-BE62-4164A152B7EE}"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39325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578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560124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545310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634302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180610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24375-8945-4F82-A2FA-120650A8BEC2}"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406319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24375-8945-4F82-A2FA-120650A8BEC2}"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165719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24375-8945-4F82-A2FA-120650A8BEC2}"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764976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402450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159307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334773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665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24375-8945-4F82-A2FA-120650A8BEC2}"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1E33-A23D-4396-BA9F-0056D11AAAC2}" type="slidenum">
              <a:rPr lang="en-US" smtClean="0"/>
              <a:t>‹#›</a:t>
            </a:fld>
            <a:endParaRPr lang="en-US"/>
          </a:p>
        </p:txBody>
      </p:sp>
    </p:spTree>
    <p:extLst>
      <p:ext uri="{BB962C8B-B14F-4D97-AF65-F5344CB8AC3E}">
        <p14:creationId xmlns:p14="http://schemas.microsoft.com/office/powerpoint/2010/main" val="242478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99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69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59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77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24375-8945-4F82-A2FA-120650A8BEC2}" type="datetimeFigureOut">
              <a:rPr lang="en-US" smtClean="0">
                <a:solidFill>
                  <a:prstClr val="black">
                    <a:tint val="75000"/>
                  </a:prstClr>
                </a:solidFill>
              </a:rPr>
              <a:pPr/>
              <a:t>8/6/2019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E1E33-A23D-4396-BA9F-0056D11AA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93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7.xml"/><Relationship Id="rId7" Type="http://schemas.openxmlformats.org/officeDocument/2006/relationships/image" Target="../media/image3.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D8BCE-12F0-41B2-8965-0EFE165590F6}" type="datetimeFigureOut">
              <a:rPr lang="en-US" smtClean="0">
                <a:solidFill>
                  <a:prstClr val="black">
                    <a:tint val="75000"/>
                  </a:prstClr>
                </a:solidFill>
              </a:rPr>
              <a:pPr/>
              <a:t>8/6/2019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36F9F-9251-4444-A58B-CCF896E3BD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54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429931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638800"/>
            <a:ext cx="12192000" cy="1217818"/>
          </a:xfrm>
          <a:prstGeom prst="rect">
            <a:avLst/>
          </a:prstGeom>
          <a:solidFill>
            <a:schemeClr val="tx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sz="1800">
              <a:solidFill>
                <a:prstClr val="white"/>
              </a:solidFill>
            </a:endParaRPr>
          </a:p>
        </p:txBody>
      </p:sp>
      <p:sp>
        <p:nvSpPr>
          <p:cNvPr id="8" name="Rectangle 7"/>
          <p:cNvSpPr/>
          <p:nvPr/>
        </p:nvSpPr>
        <p:spPr>
          <a:xfrm flipV="1">
            <a:off x="0" y="5588000"/>
            <a:ext cx="12192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endParaRPr lang="en-US" sz="1800">
              <a:solidFill>
                <a:srgbClr val="990000"/>
              </a:solidFill>
            </a:endParaRPr>
          </a:p>
        </p:txBody>
      </p:sp>
      <p:pic>
        <p:nvPicPr>
          <p:cNvPr id="11" name="Picture 10" descr="Small Use Shield_GoldOnTrans.eps"/>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34703" y="238128"/>
            <a:ext cx="997652" cy="748239"/>
          </a:xfrm>
          <a:prstGeom prst="rect">
            <a:avLst/>
          </a:prstGeom>
        </p:spPr>
      </p:pic>
      <p:pic>
        <p:nvPicPr>
          <p:cNvPr id="12" name="Picture 11" descr="1-lineWordmark_GoldOnCard_NoBG.eps"/>
          <p:cNvPicPr>
            <a:picLocks noChangeAspect="1"/>
          </p:cNvPicPr>
          <p:nvPr/>
        </p:nvPicPr>
        <p:blipFill>
          <a:blip r:embed="rId8"/>
          <a:stretch>
            <a:fillRect/>
          </a:stretch>
        </p:blipFill>
        <p:spPr>
          <a:xfrm>
            <a:off x="9330267" y="6411233"/>
            <a:ext cx="2429501" cy="154821"/>
          </a:xfrm>
          <a:prstGeom prst="rect">
            <a:avLst/>
          </a:prstGeom>
        </p:spPr>
      </p:pic>
      <p:pic>
        <p:nvPicPr>
          <p:cNvPr id="10" name="Picture 9" descr="test.eps"/>
          <p:cNvPicPr>
            <a:picLocks noChangeAspect="1"/>
          </p:cNvPicPr>
          <p:nvPr/>
        </p:nvPicPr>
        <p:blipFill>
          <a:blip r:embed="rId9"/>
          <a:stretch>
            <a:fillRect/>
          </a:stretch>
        </p:blipFill>
        <p:spPr>
          <a:xfrm>
            <a:off x="465667" y="5916673"/>
            <a:ext cx="6714067" cy="674781"/>
          </a:xfrm>
          <a:prstGeom prst="rect">
            <a:avLst/>
          </a:prstGeom>
        </p:spPr>
      </p:pic>
    </p:spTree>
    <p:extLst>
      <p:ext uri="{BB962C8B-B14F-4D97-AF65-F5344CB8AC3E}">
        <p14:creationId xmlns:p14="http://schemas.microsoft.com/office/powerpoint/2010/main" val="606937742"/>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D8BCE-12F0-41B2-8965-0EFE165590F6}" type="datetimeFigureOut">
              <a:rPr lang="en-US" smtClean="0"/>
              <a:t>8/6/2019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36F9F-9251-4444-A58B-CCF896E3BD08}" type="slidenum">
              <a:rPr lang="en-US" smtClean="0"/>
              <a:t>‹#›</a:t>
            </a:fld>
            <a:endParaRPr lang="en-US"/>
          </a:p>
        </p:txBody>
      </p:sp>
    </p:spTree>
    <p:extLst>
      <p:ext uri="{BB962C8B-B14F-4D97-AF65-F5344CB8AC3E}">
        <p14:creationId xmlns:p14="http://schemas.microsoft.com/office/powerpoint/2010/main" val="29064861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92408" y="971659"/>
            <a:ext cx="7279574" cy="4453938"/>
          </a:xfrm>
          <a:prstGeom prst="rect">
            <a:avLst/>
          </a:prstGeom>
        </p:spPr>
      </p:pic>
      <p:sp>
        <p:nvSpPr>
          <p:cNvPr id="2" name="Title 1"/>
          <p:cNvSpPr>
            <a:spLocks noGrp="1"/>
          </p:cNvSpPr>
          <p:nvPr>
            <p:ph type="ctrTitle"/>
          </p:nvPr>
        </p:nvSpPr>
        <p:spPr>
          <a:xfrm>
            <a:off x="795024" y="90434"/>
            <a:ext cx="11396976" cy="1169816"/>
          </a:xfrm>
        </p:spPr>
        <p:txBody>
          <a:bodyPr>
            <a:noAutofit/>
          </a:bodyPr>
          <a:lstStyle/>
          <a:p>
            <a:pPr algn="l"/>
            <a:r>
              <a:rPr lang="en-US" sz="3600" b="1" dirty="0">
                <a:solidFill>
                  <a:srgbClr val="663300"/>
                </a:solidFill>
                <a:latin typeface="+mn-lt"/>
                <a:cs typeface="Aharoni" panose="02010803020104030203" pitchFamily="2" charset="-79"/>
              </a:rPr>
              <a:t>Supporting Grieving Students in Schools: </a:t>
            </a:r>
            <a:br>
              <a:rPr lang="en-US" sz="3600" b="1" dirty="0">
                <a:solidFill>
                  <a:srgbClr val="663300"/>
                </a:solidFill>
                <a:latin typeface="+mn-lt"/>
                <a:cs typeface="Aharoni" panose="02010803020104030203" pitchFamily="2" charset="-79"/>
              </a:rPr>
            </a:br>
            <a:r>
              <a:rPr lang="en-US" sz="3600" b="1" dirty="0">
                <a:solidFill>
                  <a:srgbClr val="663300"/>
                </a:solidFill>
                <a:latin typeface="+mn-lt"/>
                <a:cs typeface="Aharoni" panose="02010803020104030203" pitchFamily="2" charset="-79"/>
              </a:rPr>
              <a:t>Training Module - 2</a:t>
            </a:r>
          </a:p>
        </p:txBody>
      </p:sp>
      <p:sp>
        <p:nvSpPr>
          <p:cNvPr id="6" name="Rectangle 5"/>
          <p:cNvSpPr/>
          <p:nvPr/>
        </p:nvSpPr>
        <p:spPr>
          <a:xfrm>
            <a:off x="5483409" y="5425597"/>
            <a:ext cx="248786" cy="400110"/>
          </a:xfrm>
          <a:prstGeom prst="rect">
            <a:avLst/>
          </a:prstGeom>
        </p:spPr>
        <p:txBody>
          <a:bodyPr wrap="none">
            <a:spAutoFit/>
          </a:bodyPr>
          <a:lstStyle/>
          <a:p>
            <a:r>
              <a:rPr lang="en-US" sz="2000" dirty="0">
                <a:solidFill>
                  <a:prstClr val="black"/>
                </a:solidFill>
                <a:latin typeface="Garamond" panose="02020404030301010803" pitchFamily="18" charset="0"/>
              </a:rPr>
              <a:t> </a:t>
            </a:r>
          </a:p>
        </p:txBody>
      </p:sp>
      <p:pic>
        <p:nvPicPr>
          <p:cNvPr id="3" name="Picture 2" descr="Scholastic Grieving Students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5024" y="5483919"/>
            <a:ext cx="3400425" cy="90487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919" y="5625652"/>
            <a:ext cx="2886478" cy="1066949"/>
          </a:xfrm>
          <a:prstGeom prst="rect">
            <a:avLst/>
          </a:prstGeom>
        </p:spPr>
      </p:pic>
    </p:spTree>
    <p:extLst>
      <p:ext uri="{BB962C8B-B14F-4D97-AF65-F5344CB8AC3E}">
        <p14:creationId xmlns:p14="http://schemas.microsoft.com/office/powerpoint/2010/main" val="154998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79" y="214812"/>
            <a:ext cx="10515600" cy="1325563"/>
          </a:xfrm>
        </p:spPr>
        <p:txBody>
          <a:bodyPr/>
          <a:lstStyle/>
          <a:p>
            <a:r>
              <a:rPr lang="en-US" b="1" dirty="0">
                <a:solidFill>
                  <a:srgbClr val="663300"/>
                </a:solidFill>
                <a:latin typeface="+mn-lt"/>
              </a:rPr>
              <a:t>Cultural Sensitivity</a:t>
            </a:r>
          </a:p>
        </p:txBody>
      </p:sp>
      <p:sp>
        <p:nvSpPr>
          <p:cNvPr id="3" name="Content Placeholder 2"/>
          <p:cNvSpPr>
            <a:spLocks noGrp="1"/>
          </p:cNvSpPr>
          <p:nvPr>
            <p:ph idx="1"/>
          </p:nvPr>
        </p:nvSpPr>
        <p:spPr>
          <a:xfrm>
            <a:off x="587679" y="1449844"/>
            <a:ext cx="5168352" cy="5103356"/>
          </a:xfrm>
        </p:spPr>
        <p:txBody>
          <a:bodyPr>
            <a:normAutofit fontScale="92500" lnSpcReduction="20000"/>
          </a:bodyPr>
          <a:lstStyle/>
          <a:p>
            <a:r>
              <a:rPr lang="en-US" dirty="0"/>
              <a:t>Remember that the fundamental experience of grief is universal</a:t>
            </a:r>
          </a:p>
          <a:p>
            <a:endParaRPr lang="en-US" dirty="0"/>
          </a:p>
          <a:p>
            <a:r>
              <a:rPr lang="en-US" dirty="0"/>
              <a:t>Ask questions</a:t>
            </a:r>
          </a:p>
          <a:p>
            <a:endParaRPr lang="en-US" dirty="0"/>
          </a:p>
          <a:p>
            <a:r>
              <a:rPr lang="en-US" dirty="0"/>
              <a:t>Ask openly when you are unsure what would be most helpful for a family or individual</a:t>
            </a:r>
          </a:p>
          <a:p>
            <a:endParaRPr lang="en-US" dirty="0"/>
          </a:p>
          <a:p>
            <a:r>
              <a:rPr lang="en-US" dirty="0"/>
              <a:t>Watch out for assumptions</a:t>
            </a:r>
          </a:p>
          <a:p>
            <a:endParaRPr lang="en-US" dirty="0"/>
          </a:p>
          <a:p>
            <a:r>
              <a:rPr lang="en-US" dirty="0"/>
              <a:t>Be empathetic, thoughtful and sensitive</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6031" y="790575"/>
            <a:ext cx="5758976" cy="5762625"/>
          </a:xfrm>
          <a:prstGeom prst="rect">
            <a:avLst/>
          </a:prstGeom>
        </p:spPr>
      </p:pic>
    </p:spTree>
    <p:extLst>
      <p:ext uri="{BB962C8B-B14F-4D97-AF65-F5344CB8AC3E}">
        <p14:creationId xmlns:p14="http://schemas.microsoft.com/office/powerpoint/2010/main" val="264988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390" y="0"/>
            <a:ext cx="10515600" cy="1325563"/>
          </a:xfrm>
        </p:spPr>
        <p:txBody>
          <a:bodyPr/>
          <a:lstStyle/>
          <a:p>
            <a:r>
              <a:rPr lang="en-US" b="1" dirty="0">
                <a:solidFill>
                  <a:srgbClr val="663300"/>
                </a:solidFill>
                <a:latin typeface="+mn-lt"/>
              </a:rPr>
              <a:t>Supporting Children with Guilt and Shame </a:t>
            </a:r>
          </a:p>
        </p:txBody>
      </p:sp>
      <p:sp>
        <p:nvSpPr>
          <p:cNvPr id="3" name="Content Placeholder 2"/>
          <p:cNvSpPr>
            <a:spLocks noGrp="1"/>
          </p:cNvSpPr>
          <p:nvPr>
            <p:ph idx="1"/>
          </p:nvPr>
        </p:nvSpPr>
        <p:spPr>
          <a:xfrm>
            <a:off x="370390" y="1177442"/>
            <a:ext cx="11380077" cy="5385403"/>
          </a:xfrm>
        </p:spPr>
        <p:txBody>
          <a:bodyPr>
            <a:normAutofit fontScale="92500"/>
          </a:bodyPr>
          <a:lstStyle/>
          <a:p>
            <a:r>
              <a:rPr lang="en-US" b="1" dirty="0"/>
              <a:t>Discuss guilt and shame explicitly with grieving children </a:t>
            </a:r>
          </a:p>
          <a:p>
            <a:endParaRPr lang="en-US" b="1" dirty="0"/>
          </a:p>
          <a:p>
            <a:r>
              <a:rPr lang="en-US" b="1" dirty="0"/>
              <a:t>Ask about the kinds of thoughts, questions, or feelings they have been having</a:t>
            </a:r>
          </a:p>
          <a:p>
            <a:endParaRPr lang="en-US" b="1" dirty="0"/>
          </a:p>
          <a:p>
            <a:r>
              <a:rPr lang="en-US" b="1" dirty="0"/>
              <a:t>Describe the kinds of reactions related to guilt and shame that people often have </a:t>
            </a:r>
          </a:p>
          <a:p>
            <a:endParaRPr lang="en-US" b="1" dirty="0"/>
          </a:p>
          <a:p>
            <a:r>
              <a:rPr lang="en-US" b="1" dirty="0"/>
              <a:t>Normalize the experience of guilt and shame while creating a safe environment</a:t>
            </a:r>
          </a:p>
          <a:p>
            <a:endParaRPr lang="en-US" b="1" dirty="0"/>
          </a:p>
          <a:p>
            <a:r>
              <a:rPr lang="en-US" b="1" dirty="0"/>
              <a:t>Talk to a school mental health professional if these emotions are persistent or causing  marked distress</a:t>
            </a:r>
          </a:p>
        </p:txBody>
      </p:sp>
    </p:spTree>
    <p:extLst>
      <p:ext uri="{BB962C8B-B14F-4D97-AF65-F5344CB8AC3E}">
        <p14:creationId xmlns:p14="http://schemas.microsoft.com/office/powerpoint/2010/main" val="22291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solidFill>
                  <a:srgbClr val="663300"/>
                </a:solidFill>
                <a:latin typeface="+mn-lt"/>
              </a:rPr>
              <a:t>Offer Academic Support Proactively</a:t>
            </a:r>
          </a:p>
        </p:txBody>
      </p:sp>
      <p:sp>
        <p:nvSpPr>
          <p:cNvPr id="3" name="Content Placeholder 2"/>
          <p:cNvSpPr>
            <a:spLocks noGrp="1"/>
          </p:cNvSpPr>
          <p:nvPr>
            <p:ph idx="1"/>
          </p:nvPr>
        </p:nvSpPr>
        <p:spPr>
          <a:xfrm>
            <a:off x="818151" y="1914682"/>
            <a:ext cx="6992815" cy="4351338"/>
          </a:xfrm>
        </p:spPr>
        <p:txBody>
          <a:bodyPr/>
          <a:lstStyle/>
          <a:p>
            <a:r>
              <a:rPr lang="en-US" sz="3600" dirty="0"/>
              <a:t>Change an assignment</a:t>
            </a:r>
          </a:p>
          <a:p>
            <a:endParaRPr lang="en-US" sz="3600" dirty="0"/>
          </a:p>
          <a:p>
            <a:r>
              <a:rPr lang="en-US" sz="3600" dirty="0"/>
              <a:t>Change the focus or timing of a lesson</a:t>
            </a:r>
          </a:p>
          <a:p>
            <a:endParaRPr lang="en-US" sz="3600" dirty="0"/>
          </a:p>
          <a:p>
            <a:r>
              <a:rPr lang="en-US" sz="3600" dirty="0"/>
              <a:t>Reschedule or adapt tests</a:t>
            </a:r>
          </a:p>
          <a:p>
            <a:endParaRPr lang="en-US" dirty="0"/>
          </a:p>
          <a:p>
            <a:endParaRPr lang="en-US" dirty="0"/>
          </a:p>
          <a:p>
            <a:endParaRPr lang="en-US" dirty="0"/>
          </a:p>
          <a:p>
            <a:endParaRPr lang="en-US" dirty="0"/>
          </a:p>
        </p:txBody>
      </p:sp>
      <p:sp>
        <p:nvSpPr>
          <p:cNvPr id="4" name="Rounded Rectangle 3"/>
          <p:cNvSpPr/>
          <p:nvPr/>
        </p:nvSpPr>
        <p:spPr>
          <a:xfrm>
            <a:off x="8108868" y="1914682"/>
            <a:ext cx="3493324" cy="1802296"/>
          </a:xfrm>
          <a:prstGeom prst="round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7749639" y="3581426"/>
            <a:ext cx="3780310" cy="2031290"/>
          </a:xfrm>
          <a:prstGeom prst="roundRect">
            <a:avLst/>
          </a:prstGeom>
          <a:solidFill>
            <a:srgbClr val="00B05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rot="20247558">
            <a:off x="8721960" y="2371395"/>
            <a:ext cx="2790701"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600" dirty="0">
                <a:solidFill>
                  <a:prstClr val="black"/>
                </a:solidFill>
                <a:latin typeface="Aharoni" panose="02010803020104030203" pitchFamily="2" charset="-79"/>
                <a:cs typeface="Aharoni" panose="02010803020104030203" pitchFamily="2" charset="-79"/>
              </a:rPr>
              <a:t>REACTIVE</a:t>
            </a:r>
          </a:p>
        </p:txBody>
      </p:sp>
      <p:sp>
        <p:nvSpPr>
          <p:cNvPr id="9" name="TextBox 8"/>
          <p:cNvSpPr txBox="1"/>
          <p:nvPr/>
        </p:nvSpPr>
        <p:spPr>
          <a:xfrm rot="20204531">
            <a:off x="8262184" y="4341682"/>
            <a:ext cx="2755219"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600" dirty="0">
                <a:solidFill>
                  <a:prstClr val="black"/>
                </a:solidFill>
                <a:latin typeface="Aharoni" panose="02010803020104030203" pitchFamily="2" charset="-79"/>
                <a:cs typeface="Aharoni" panose="02010803020104030203" pitchFamily="2" charset="-79"/>
              </a:rPr>
              <a:t>PROACTIVE</a:t>
            </a:r>
            <a:r>
              <a:rPr lang="en-US" dirty="0">
                <a:solidFill>
                  <a:prstClr val="black"/>
                </a:solidFill>
              </a:rPr>
              <a:t> </a:t>
            </a:r>
          </a:p>
        </p:txBody>
      </p:sp>
    </p:spTree>
    <p:extLst>
      <p:ext uri="{BB962C8B-B14F-4D97-AF65-F5344CB8AC3E}">
        <p14:creationId xmlns:p14="http://schemas.microsoft.com/office/powerpoint/2010/main" val="230204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44" y="0"/>
            <a:ext cx="10937111" cy="1325563"/>
          </a:xfrm>
        </p:spPr>
        <p:txBody>
          <a:bodyPr/>
          <a:lstStyle/>
          <a:p>
            <a:r>
              <a:rPr lang="en-US" b="1" dirty="0">
                <a:solidFill>
                  <a:srgbClr val="663300"/>
                </a:solidFill>
                <a:latin typeface="+mn-lt"/>
              </a:rPr>
              <a:t>Preparing Students to Manage Grief Triggers</a:t>
            </a:r>
          </a:p>
        </p:txBody>
      </p:sp>
      <p:sp>
        <p:nvSpPr>
          <p:cNvPr id="3" name="Content Placeholder 2"/>
          <p:cNvSpPr>
            <a:spLocks noGrp="1"/>
          </p:cNvSpPr>
          <p:nvPr>
            <p:ph idx="1"/>
          </p:nvPr>
        </p:nvSpPr>
        <p:spPr>
          <a:xfrm>
            <a:off x="627444" y="1220055"/>
            <a:ext cx="10515600" cy="5145886"/>
          </a:xfrm>
        </p:spPr>
        <p:txBody>
          <a:bodyPr>
            <a:normAutofit/>
          </a:bodyPr>
          <a:lstStyle/>
          <a:p>
            <a:r>
              <a:rPr lang="en-US" dirty="0"/>
              <a:t>Identify a safe space or location where the student can go</a:t>
            </a:r>
          </a:p>
          <a:p>
            <a:r>
              <a:rPr lang="en-US" dirty="0"/>
              <a:t>Provide the child with the name of an adult he or she can see when feeling upset or wishing to talk</a:t>
            </a:r>
          </a:p>
          <a:p>
            <a:r>
              <a:rPr lang="en-US" dirty="0"/>
              <a:t>Set up procedures that allow the student to obtain support</a:t>
            </a:r>
          </a:p>
          <a:p>
            <a:r>
              <a:rPr lang="en-US" dirty="0"/>
              <a:t>Allow the child to call a parent or family member </a:t>
            </a:r>
          </a:p>
          <a:p>
            <a:r>
              <a:rPr lang="en-US" dirty="0"/>
              <a:t>Give permission and encouragement for the child to speak                  with other school staff</a:t>
            </a:r>
          </a:p>
          <a:p>
            <a:r>
              <a:rPr lang="en-US" dirty="0"/>
              <a:t>Offer private time to talk over                                                                             feelings, questions, or other concerns                                                               </a:t>
            </a:r>
          </a:p>
          <a:p>
            <a:endParaRPr lang="en-US" dirty="0"/>
          </a:p>
          <a:p>
            <a:endParaRPr lang="en-US" dirty="0"/>
          </a:p>
        </p:txBody>
      </p:sp>
      <p:pic>
        <p:nvPicPr>
          <p:cNvPr id="4098" name="Picture 2" descr="http://www.eutactical.com/media/catalog/product/cache/1/image/9df78eab33525d08d6e5fb8d27136e95/3/_/3_0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8516" y="4302369"/>
            <a:ext cx="4536040" cy="22680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6873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6" y="59471"/>
            <a:ext cx="11207491" cy="1325563"/>
          </a:xfrm>
        </p:spPr>
        <p:txBody>
          <a:bodyPr/>
          <a:lstStyle/>
          <a:p>
            <a:r>
              <a:rPr lang="en-US" b="1" dirty="0">
                <a:solidFill>
                  <a:srgbClr val="663300"/>
                </a:solidFill>
                <a:latin typeface="+mn-lt"/>
              </a:rPr>
              <a:t>Anticipate &amp; Minimize Triggers </a:t>
            </a:r>
          </a:p>
        </p:txBody>
      </p:sp>
      <p:sp>
        <p:nvSpPr>
          <p:cNvPr id="3" name="Content Placeholder 2"/>
          <p:cNvSpPr>
            <a:spLocks noGrp="1"/>
          </p:cNvSpPr>
          <p:nvPr>
            <p:ph idx="1"/>
          </p:nvPr>
        </p:nvSpPr>
        <p:spPr>
          <a:xfrm>
            <a:off x="4619121" y="1385034"/>
            <a:ext cx="7074877" cy="5303502"/>
          </a:xfrm>
        </p:spPr>
        <p:txBody>
          <a:bodyPr>
            <a:normAutofit lnSpcReduction="10000"/>
          </a:bodyPr>
          <a:lstStyle/>
          <a:p>
            <a:r>
              <a:rPr lang="en-US" dirty="0"/>
              <a:t>Expect that triggers may occur around holidays, Mother’s Day and Father’s Day, the child’s birthday, the birthday of the deceased, or the anniversary of the person’s death</a:t>
            </a:r>
          </a:p>
          <a:p>
            <a:r>
              <a:rPr lang="en-US" dirty="0"/>
              <a:t>Introduce class activities in a way that acknowledges absences and offers alternatives (example: Mother’s Day card)</a:t>
            </a:r>
          </a:p>
          <a:p>
            <a:r>
              <a:rPr lang="en-US" dirty="0"/>
              <a:t>Make an effort to reach out to grieving students at school events where the absence of a loved one may be especially noticeable </a:t>
            </a:r>
          </a:p>
          <a:p>
            <a:r>
              <a:rPr lang="en-US" dirty="0"/>
              <a:t>Introduce subjects such as serious illness, accidental death, war, or violence with sensitivity</a:t>
            </a:r>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751" y="1758462"/>
            <a:ext cx="4364370" cy="4364370"/>
          </a:xfrm>
          <a:prstGeom prst="rect">
            <a:avLst/>
          </a:prstGeom>
        </p:spPr>
      </p:pic>
    </p:spTree>
    <p:extLst>
      <p:ext uri="{BB962C8B-B14F-4D97-AF65-F5344CB8AC3E}">
        <p14:creationId xmlns:p14="http://schemas.microsoft.com/office/powerpoint/2010/main" val="41703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7995" y="0"/>
            <a:ext cx="11103279" cy="1325563"/>
          </a:xfrm>
        </p:spPr>
        <p:txBody>
          <a:bodyPr/>
          <a:lstStyle/>
          <a:p>
            <a:r>
              <a:rPr lang="en-US" b="1" dirty="0">
                <a:solidFill>
                  <a:srgbClr val="663300"/>
                </a:solidFill>
                <a:latin typeface="+mn-lt"/>
              </a:rPr>
              <a:t>Providing Support Over Time</a:t>
            </a:r>
          </a:p>
        </p:txBody>
      </p:sp>
      <p:graphicFrame>
        <p:nvGraphicFramePr>
          <p:cNvPr id="3" name="Diagram 2"/>
          <p:cNvGraphicFramePr/>
          <p:nvPr>
            <p:extLst>
              <p:ext uri="{D42A27DB-BD31-4B8C-83A1-F6EECF244321}">
                <p14:modId xmlns:p14="http://schemas.microsoft.com/office/powerpoint/2010/main" val="1032314319"/>
              </p:ext>
            </p:extLst>
          </p:nvPr>
        </p:nvGraphicFramePr>
        <p:xfrm>
          <a:off x="237996" y="300625"/>
          <a:ext cx="11661730" cy="6175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071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00" y="0"/>
            <a:ext cx="10515600" cy="1325563"/>
          </a:xfrm>
        </p:spPr>
        <p:txBody>
          <a:bodyPr/>
          <a:lstStyle/>
          <a:p>
            <a:r>
              <a:rPr lang="en-US" b="1" dirty="0">
                <a:solidFill>
                  <a:srgbClr val="663300"/>
                </a:solidFill>
                <a:latin typeface="+mn-lt"/>
              </a:rPr>
              <a:t>Supporting Transitions</a:t>
            </a:r>
          </a:p>
        </p:txBody>
      </p:sp>
      <p:sp>
        <p:nvSpPr>
          <p:cNvPr id="3" name="Content Placeholder 2"/>
          <p:cNvSpPr>
            <a:spLocks noGrp="1"/>
          </p:cNvSpPr>
          <p:nvPr>
            <p:ph idx="1"/>
          </p:nvPr>
        </p:nvSpPr>
        <p:spPr>
          <a:xfrm>
            <a:off x="572300" y="1325562"/>
            <a:ext cx="7182738" cy="5145575"/>
          </a:xfrm>
        </p:spPr>
        <p:txBody>
          <a:bodyPr>
            <a:normAutofit lnSpcReduction="10000"/>
          </a:bodyPr>
          <a:lstStyle/>
          <a:p>
            <a:pPr marL="171450" indent="-171450"/>
            <a:r>
              <a:rPr lang="en-US" dirty="0"/>
              <a:t>With the student’s knowledge and the family’s permission, school professionals can communicate the student’s needs and describe strategies that have been effective in providing support</a:t>
            </a:r>
          </a:p>
          <a:p>
            <a:pPr marL="171450" indent="-171450"/>
            <a:endParaRPr lang="en-US" dirty="0"/>
          </a:p>
          <a:p>
            <a:pPr marL="171450" indent="-171450"/>
            <a:r>
              <a:rPr lang="en-US" dirty="0"/>
              <a:t>The team can explore ways to provide some constancy in the support the student receives</a:t>
            </a:r>
          </a:p>
          <a:p>
            <a:pPr marL="0" indent="0">
              <a:buNone/>
            </a:pPr>
            <a:r>
              <a:rPr lang="en-US" dirty="0"/>
              <a:t> </a:t>
            </a:r>
          </a:p>
          <a:p>
            <a:pPr marL="171450" indent="-171450"/>
            <a:r>
              <a:rPr lang="en-US" dirty="0"/>
              <a:t>The school team can also help the family identify ways to prepare the new school to best support their child  </a:t>
            </a:r>
          </a:p>
        </p:txBody>
      </p:sp>
      <p:graphicFrame>
        <p:nvGraphicFramePr>
          <p:cNvPr id="5" name="Diagram 4"/>
          <p:cNvGraphicFramePr>
            <a:graphicFrameLocks/>
          </p:cNvGraphicFramePr>
          <p:nvPr>
            <p:extLst/>
          </p:nvPr>
        </p:nvGraphicFramePr>
        <p:xfrm>
          <a:off x="7209285" y="-4283668"/>
          <a:ext cx="4173264" cy="15519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98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947" y="-118086"/>
            <a:ext cx="10515600" cy="1325563"/>
          </a:xfrm>
        </p:spPr>
        <p:txBody>
          <a:bodyPr/>
          <a:lstStyle/>
          <a:p>
            <a:r>
              <a:rPr lang="en-US" b="1" i="1" dirty="0">
                <a:solidFill>
                  <a:srgbClr val="663300"/>
                </a:solidFill>
              </a:rPr>
              <a:t>This presentation was developed by…</a:t>
            </a:r>
          </a:p>
        </p:txBody>
      </p:sp>
      <p:sp>
        <p:nvSpPr>
          <p:cNvPr id="3" name="Content Placeholder 2"/>
          <p:cNvSpPr>
            <a:spLocks noGrp="1"/>
          </p:cNvSpPr>
          <p:nvPr>
            <p:ph idx="1"/>
          </p:nvPr>
        </p:nvSpPr>
        <p:spPr>
          <a:xfrm>
            <a:off x="1025769" y="1207477"/>
            <a:ext cx="10873154" cy="5560769"/>
          </a:xfrm>
        </p:spPr>
        <p:txBody>
          <a:bodyPr>
            <a:normAutofit/>
          </a:bodyPr>
          <a:lstStyle/>
          <a:p>
            <a:pPr marL="0" indent="0">
              <a:buNone/>
            </a:pPr>
            <a:r>
              <a:rPr lang="en-US" b="1" i="1" dirty="0"/>
              <a:t>David Schonfeld, M.D., University of Southern </a:t>
            </a:r>
            <a:r>
              <a:rPr lang="en-US" b="1" i="1" dirty="0" smtClean="0"/>
              <a:t>California</a:t>
            </a:r>
            <a:endParaRPr lang="en-US" b="1" i="1" dirty="0"/>
          </a:p>
          <a:p>
            <a:pPr marL="0" indent="0">
              <a:buNone/>
            </a:pPr>
            <a:r>
              <a:rPr lang="en-US" b="1" i="1" dirty="0"/>
              <a:t>Thomas Demaria, Ph.D., Long Island University – C.W. Post Campus</a:t>
            </a:r>
          </a:p>
          <a:p>
            <a:pPr marL="0" indent="0">
              <a:buNone/>
            </a:pPr>
            <a:r>
              <a:rPr lang="en-US" b="1" i="1" dirty="0" smtClean="0"/>
              <a:t>Marcia </a:t>
            </a:r>
            <a:r>
              <a:rPr lang="en-US" b="1" i="1" dirty="0"/>
              <a:t>Quackenbush, M.S., M.F.T., M.C.H.E.S.</a:t>
            </a:r>
          </a:p>
          <a:p>
            <a:pPr marL="0" indent="0">
              <a:buNone/>
            </a:pPr>
            <a:endParaRPr lang="en-US" b="1" i="1" dirty="0"/>
          </a:p>
          <a:p>
            <a:pPr marL="0" indent="0">
              <a:buNone/>
            </a:pPr>
            <a:r>
              <a:rPr lang="en-US" sz="4300" i="1" dirty="0">
                <a:solidFill>
                  <a:srgbClr val="663300"/>
                </a:solidFill>
              </a:rPr>
              <a:t>With the support of members of the…</a:t>
            </a:r>
          </a:p>
          <a:p>
            <a:pPr marL="0" indent="0">
              <a:buNone/>
            </a:pPr>
            <a:r>
              <a:rPr lang="en-US" b="1" i="1" dirty="0" smtClean="0"/>
              <a:t>National </a:t>
            </a:r>
            <a:r>
              <a:rPr lang="en-US" b="1" i="1" dirty="0"/>
              <a:t>Center for School Crisis &amp; Bereavement</a:t>
            </a:r>
          </a:p>
          <a:p>
            <a:pPr marL="0" indent="0">
              <a:buNone/>
            </a:pPr>
            <a:r>
              <a:rPr lang="en-US" b="1" i="1" dirty="0" smtClean="0"/>
              <a:t>Coalition </a:t>
            </a:r>
            <a:r>
              <a:rPr lang="en-US" b="1" i="1" dirty="0"/>
              <a:t>to Support Grieving </a:t>
            </a:r>
            <a:r>
              <a:rPr lang="en-US" b="1" i="1" dirty="0" smtClean="0"/>
              <a:t>Students</a:t>
            </a:r>
          </a:p>
          <a:p>
            <a:pPr marL="0" indent="0">
              <a:buNone/>
            </a:pPr>
            <a:endParaRPr lang="en-US" b="1" i="1" dirty="0"/>
          </a:p>
          <a:p>
            <a:pPr marL="0" indent="0">
              <a:buNone/>
            </a:pPr>
            <a:r>
              <a:rPr lang="en-US" b="1" i="1" dirty="0" smtClean="0"/>
              <a:t>Art Credits</a:t>
            </a:r>
            <a:r>
              <a:rPr lang="en-US" b="1" i="1" dirty="0"/>
              <a:t>:  William T. </a:t>
            </a:r>
            <a:r>
              <a:rPr lang="en-US" b="1" i="1" dirty="0" smtClean="0"/>
              <a:t>Demaria and Daniel </a:t>
            </a:r>
            <a:r>
              <a:rPr lang="en-US" b="1" i="1" dirty="0" err="1"/>
              <a:t>Pollera</a:t>
            </a:r>
            <a:r>
              <a:rPr lang="en-US" b="1" i="1" dirty="0"/>
              <a:t> </a:t>
            </a:r>
          </a:p>
          <a:p>
            <a:pPr marL="0" indent="0">
              <a:buNone/>
            </a:pPr>
            <a:endParaRPr lang="en-US" b="1" i="1" dirty="0"/>
          </a:p>
        </p:txBody>
      </p:sp>
    </p:spTree>
    <p:extLst>
      <p:ext uri="{BB962C8B-B14F-4D97-AF65-F5344CB8AC3E}">
        <p14:creationId xmlns:p14="http://schemas.microsoft.com/office/powerpoint/2010/main" val="396814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2030028" y="769215"/>
            <a:ext cx="8314015" cy="585147"/>
          </a:xfrm>
        </p:spPr>
        <p:txBody>
          <a:bodyPr>
            <a:normAutofit fontScale="90000"/>
          </a:bodyPr>
          <a:lstStyle/>
          <a:p>
            <a:pPr algn="l"/>
            <a:r>
              <a:rPr lang="en-US" sz="2800" dirty="0">
                <a:latin typeface="Arial" pitchFamily="34" charset="0"/>
                <a:cs typeface="Arial" pitchFamily="34" charset="0"/>
              </a:rPr>
              <a:t>For further information about NCSCB</a:t>
            </a:r>
            <a:br>
              <a:rPr lang="en-US" sz="2800" dirty="0">
                <a:latin typeface="Arial" pitchFamily="34" charset="0"/>
                <a:cs typeface="Arial" pitchFamily="34" charset="0"/>
              </a:rPr>
            </a:br>
            <a:r>
              <a:rPr lang="en-US" sz="2800" dirty="0">
                <a:latin typeface="Arial" pitchFamily="34" charset="0"/>
                <a:cs typeface="Arial" pitchFamily="34" charset="0"/>
              </a:rPr>
              <a:t>visit us, call us, like us, share us:</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solidFill>
                <a:srgbClr val="000000"/>
              </a:solidFill>
              <a:latin typeface="Arial" pitchFamily="34" charset="0"/>
              <a:cs typeface="Arial" pitchFamily="34" charset="0"/>
            </a:endParaRPr>
          </a:p>
        </p:txBody>
      </p:sp>
      <p:grpSp>
        <p:nvGrpSpPr>
          <p:cNvPr id="17" name="Group 16"/>
          <p:cNvGrpSpPr/>
          <p:nvPr/>
        </p:nvGrpSpPr>
        <p:grpSpPr>
          <a:xfrm>
            <a:off x="2030028" y="3447072"/>
            <a:ext cx="9732324" cy="2455541"/>
            <a:chOff x="479455" y="3114518"/>
            <a:chExt cx="8017569" cy="2455541"/>
          </a:xfrm>
        </p:grpSpPr>
        <p:grpSp>
          <p:nvGrpSpPr>
            <p:cNvPr id="12" name="Group 11"/>
            <p:cNvGrpSpPr/>
            <p:nvPr/>
          </p:nvGrpSpPr>
          <p:grpSpPr>
            <a:xfrm>
              <a:off x="479455" y="3658523"/>
              <a:ext cx="8017569" cy="1911536"/>
              <a:chOff x="467275" y="3658523"/>
              <a:chExt cx="6672056" cy="1911536"/>
            </a:xfrm>
          </p:grpSpPr>
          <p:grpSp>
            <p:nvGrpSpPr>
              <p:cNvPr id="8" name="Group 7"/>
              <p:cNvGrpSpPr/>
              <p:nvPr/>
            </p:nvGrpSpPr>
            <p:grpSpPr>
              <a:xfrm>
                <a:off x="467275" y="4088709"/>
                <a:ext cx="6024345" cy="1481350"/>
                <a:chOff x="516594" y="2362651"/>
                <a:chExt cx="6024345" cy="1481350"/>
              </a:xfrm>
            </p:grpSpPr>
            <p:sp>
              <p:nvSpPr>
                <p:cNvPr id="927748" name="Text Box 4"/>
                <p:cNvSpPr txBox="1">
                  <a:spLocks noChangeArrowheads="1"/>
                </p:cNvSpPr>
                <p:nvPr/>
              </p:nvSpPr>
              <p:spPr bwMode="auto">
                <a:xfrm>
                  <a:off x="1126202" y="2362651"/>
                  <a:ext cx="4800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Calibri"/>
                      <a:ea typeface="+mn-ea"/>
                      <a:cs typeface="+mn-cs"/>
                    </a:rPr>
                    <a:t>facebook.com</a:t>
                  </a:r>
                  <a:r>
                    <a:rPr kumimoji="0" lang="en-US" sz="2800" b="0" i="1" u="none" strike="noStrike" kern="1200" cap="none" spc="0" normalizeH="0" baseline="0" noProof="0" dirty="0">
                      <a:ln>
                        <a:noFill/>
                      </a:ln>
                      <a:solidFill>
                        <a:srgbClr val="000000"/>
                      </a:solidFill>
                      <a:effectLst/>
                      <a:uLnTx/>
                      <a:uFillTx/>
                      <a:latin typeface="Calibri"/>
                      <a:ea typeface="+mn-ea"/>
                      <a:cs typeface="+mn-cs"/>
                    </a:rPr>
                    <a:t>/</a:t>
                  </a:r>
                  <a:r>
                    <a:rPr kumimoji="0" lang="en-US" sz="2800" b="0" i="1" u="none" strike="noStrike" kern="1200" cap="none" spc="0" normalizeH="0" baseline="0" noProof="0" dirty="0" err="1">
                      <a:ln>
                        <a:noFill/>
                      </a:ln>
                      <a:solidFill>
                        <a:srgbClr val="000000"/>
                      </a:solidFill>
                      <a:effectLst/>
                      <a:uLnTx/>
                      <a:uFillTx/>
                      <a:latin typeface="Calibri"/>
                      <a:ea typeface="+mn-ea"/>
                      <a:cs typeface="+mn-cs"/>
                    </a:rPr>
                    <a:t>schoolcrisisorg</a:t>
                  </a:r>
                  <a:endParaRPr kumimoji="0" lang="en-US" sz="280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5B48F8E-DC8A-4671-8715-66A2296A0396}"/>
                    </a:ext>
                  </a:extLst>
                </p:cNvPr>
                <p:cNvPicPr>
                  <a:picLocks noChangeAspect="1"/>
                </p:cNvPicPr>
                <p:nvPr/>
              </p:nvPicPr>
              <p:blipFill>
                <a:blip r:embed="rId3"/>
                <a:stretch>
                  <a:fillRect/>
                </a:stretch>
              </p:blipFill>
              <p:spPr>
                <a:xfrm>
                  <a:off x="661035" y="3408986"/>
                  <a:ext cx="252783" cy="328613"/>
                </a:xfrm>
                <a:prstGeom prst="rect">
                  <a:avLst/>
                </a:prstGeom>
              </p:spPr>
            </p:pic>
            <p:pic>
              <p:nvPicPr>
                <p:cNvPr id="4" name="Picture 3">
                  <a:extLst>
                    <a:ext uri="{FF2B5EF4-FFF2-40B4-BE49-F238E27FC236}">
                      <a16:creationId xmlns:a16="http://schemas.microsoft.com/office/drawing/2014/main" id="{525139FC-79F1-4DA7-BF7C-BAAE4B220B6B}"/>
                    </a:ext>
                  </a:extLst>
                </p:cNvPr>
                <p:cNvPicPr>
                  <a:picLocks noChangeAspect="1"/>
                </p:cNvPicPr>
                <p:nvPr/>
              </p:nvPicPr>
              <p:blipFill>
                <a:blip r:embed="rId4"/>
                <a:stretch>
                  <a:fillRect/>
                </a:stretch>
              </p:blipFill>
              <p:spPr>
                <a:xfrm>
                  <a:off x="516594" y="2898861"/>
                  <a:ext cx="528761" cy="444888"/>
                </a:xfrm>
                <a:prstGeom prst="rect">
                  <a:avLst/>
                </a:prstGeom>
              </p:spPr>
            </p:pic>
            <p:pic>
              <p:nvPicPr>
                <p:cNvPr id="7" name="Picture 6" descr="fb-ar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969" y="2466707"/>
                  <a:ext cx="262479" cy="338737"/>
                </a:xfrm>
                <a:prstGeom prst="rect">
                  <a:avLst/>
                </a:prstGeom>
              </p:spPr>
            </p:pic>
            <p:sp>
              <p:nvSpPr>
                <p:cNvPr id="14" name="Text Box 4"/>
                <p:cNvSpPr txBox="1">
                  <a:spLocks noChangeArrowheads="1"/>
                </p:cNvSpPr>
                <p:nvPr/>
              </p:nvSpPr>
              <p:spPr bwMode="auto">
                <a:xfrm>
                  <a:off x="1118314" y="2851972"/>
                  <a:ext cx="48006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Calibri"/>
                      <a:ea typeface="+mn-ea"/>
                      <a:cs typeface="+mn-cs"/>
                    </a:rPr>
                    <a:t>@</a:t>
                  </a:r>
                  <a:r>
                    <a:rPr kumimoji="0" lang="en-US" sz="2800" b="0" i="1" u="none" strike="noStrike" kern="1200" cap="none" spc="0" normalizeH="0" baseline="0" noProof="0" dirty="0" err="1">
                      <a:ln>
                        <a:noFill/>
                      </a:ln>
                      <a:solidFill>
                        <a:srgbClr val="000000"/>
                      </a:solidFill>
                      <a:effectLst/>
                      <a:uLnTx/>
                      <a:uFillTx/>
                      <a:latin typeface="Calibri"/>
                      <a:ea typeface="+mn-ea"/>
                      <a:cs typeface="+mn-cs"/>
                    </a:rPr>
                    <a:t>schoolcrisisorg</a:t>
                  </a:r>
                  <a:endParaRPr kumimoji="0" lang="en-US" sz="2800" b="0" i="1" u="none" strike="noStrike" kern="1200" cap="none" spc="0" normalizeH="0" baseline="0" noProof="0" dirty="0">
                    <a:ln>
                      <a:noFill/>
                    </a:ln>
                    <a:solidFill>
                      <a:srgbClr val="000000"/>
                    </a:solidFill>
                    <a:effectLst/>
                    <a:uLnTx/>
                    <a:uFillTx/>
                    <a:latin typeface="Calibri"/>
                    <a:ea typeface="+mn-ea"/>
                    <a:cs typeface="+mn-cs"/>
                  </a:endParaRPr>
                </a:p>
              </p:txBody>
            </p:sp>
            <p:sp>
              <p:nvSpPr>
                <p:cNvPr id="15" name="Text Box 4"/>
                <p:cNvSpPr txBox="1">
                  <a:spLocks noChangeArrowheads="1"/>
                </p:cNvSpPr>
                <p:nvPr/>
              </p:nvSpPr>
              <p:spPr bwMode="auto">
                <a:xfrm>
                  <a:off x="1127479" y="3320781"/>
                  <a:ext cx="541346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Calibri"/>
                      <a:ea typeface="+mn-ea"/>
                      <a:cs typeface="+mn-cs"/>
                    </a:rPr>
                    <a:t>National Center for School Crisis and Bereavement</a:t>
                  </a:r>
                </a:p>
              </p:txBody>
            </p:sp>
          </p:grpSp>
          <p:pic>
            <p:nvPicPr>
              <p:cNvPr id="11" name="Picture 10" descr="icon-moni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43" y="3711026"/>
                <a:ext cx="254629" cy="387594"/>
              </a:xfrm>
              <a:prstGeom prst="rect">
                <a:avLst/>
              </a:prstGeom>
            </p:spPr>
          </p:pic>
          <p:sp>
            <p:nvSpPr>
              <p:cNvPr id="18" name="Text Box 4"/>
              <p:cNvSpPr txBox="1">
                <a:spLocks noChangeArrowheads="1"/>
              </p:cNvSpPr>
              <p:nvPr/>
            </p:nvSpPr>
            <p:spPr bwMode="auto">
              <a:xfrm>
                <a:off x="1076883" y="3658523"/>
                <a:ext cx="606244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a:ea typeface="+mn-ea"/>
                    <a:cs typeface="+mn-cs"/>
                  </a:rPr>
                  <a:t>www.SchoolCrisisCenter.org | </a:t>
                </a:r>
                <a:r>
                  <a:rPr kumimoji="0" lang="en-US" sz="2400" b="0" i="1" u="none" strike="noStrike" kern="1200" cap="none" spc="0" normalizeH="0" baseline="0" noProof="0" dirty="0" err="1">
                    <a:ln>
                      <a:noFill/>
                    </a:ln>
                    <a:solidFill>
                      <a:srgbClr val="000000"/>
                    </a:solidFill>
                    <a:effectLst/>
                    <a:uLnTx/>
                    <a:uFillTx/>
                    <a:latin typeface="Calibri"/>
                    <a:ea typeface="+mn-ea"/>
                    <a:cs typeface="+mn-cs"/>
                  </a:rPr>
                  <a:t>info@schoolcrisiscenter.org</a:t>
                </a:r>
                <a:endParaRPr kumimoji="0" lang="en-US" sz="2400" b="0" i="1"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6" name="Picture 15" descr="images-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59" y="3211084"/>
              <a:ext cx="260715" cy="363629"/>
            </a:xfrm>
            <a:prstGeom prst="rect">
              <a:avLst/>
            </a:prstGeom>
          </p:spPr>
        </p:pic>
        <p:sp>
          <p:nvSpPr>
            <p:cNvPr id="22" name="Text Box 4"/>
            <p:cNvSpPr txBox="1">
              <a:spLocks noChangeArrowheads="1"/>
            </p:cNvSpPr>
            <p:nvPr/>
          </p:nvSpPr>
          <p:spPr bwMode="auto">
            <a:xfrm>
              <a:off x="1202520" y="3114518"/>
              <a:ext cx="5768708"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Calibri"/>
                  <a:ea typeface="+mn-ea"/>
                  <a:cs typeface="+mn-cs"/>
                </a:rPr>
                <a:t>1-888-53-NCSCB (1-888-536-2722)</a:t>
              </a:r>
            </a:p>
          </p:txBody>
        </p:sp>
      </p:grpSp>
      <p:pic>
        <p:nvPicPr>
          <p:cNvPr id="3" name="Picture 2">
            <a:extLst>
              <a:ext uri="{FF2B5EF4-FFF2-40B4-BE49-F238E27FC236}">
                <a16:creationId xmlns:a16="http://schemas.microsoft.com/office/drawing/2014/main" id="{C6D4376A-21F9-495C-ABE8-8C605B0B0229}"/>
              </a:ext>
            </a:extLst>
          </p:cNvPr>
          <p:cNvPicPr>
            <a:picLocks noChangeAspect="1"/>
          </p:cNvPicPr>
          <p:nvPr/>
        </p:nvPicPr>
        <p:blipFill>
          <a:blip r:embed="rId8"/>
          <a:stretch>
            <a:fillRect/>
          </a:stretch>
        </p:blipFill>
        <p:spPr>
          <a:xfrm>
            <a:off x="2578303" y="1636923"/>
            <a:ext cx="7035394" cy="1530229"/>
          </a:xfrm>
          <a:prstGeom prst="rect">
            <a:avLst/>
          </a:prstGeom>
        </p:spPr>
      </p:pic>
    </p:spTree>
    <p:extLst>
      <p:ext uri="{BB962C8B-B14F-4D97-AF65-F5344CB8AC3E}">
        <p14:creationId xmlns:p14="http://schemas.microsoft.com/office/powerpoint/2010/main" val="99614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62160" y="308340"/>
            <a:ext cx="5700254" cy="1518036"/>
          </a:xfrm>
          <a:prstGeom prst="rect">
            <a:avLst/>
          </a:prstGeom>
        </p:spPr>
      </p:pic>
      <p:pic>
        <p:nvPicPr>
          <p:cNvPr id="3" name="Picture 2"/>
          <p:cNvPicPr>
            <a:picLocks noChangeAspect="1"/>
          </p:cNvPicPr>
          <p:nvPr/>
        </p:nvPicPr>
        <p:blipFill>
          <a:blip r:embed="rId4"/>
          <a:stretch>
            <a:fillRect/>
          </a:stretch>
        </p:blipFill>
        <p:spPr>
          <a:xfrm>
            <a:off x="1815097" y="1786557"/>
            <a:ext cx="8906232" cy="4614243"/>
          </a:xfrm>
          <a:prstGeom prst="rect">
            <a:avLst/>
          </a:prstGeom>
        </p:spPr>
      </p:pic>
      <p:pic>
        <p:nvPicPr>
          <p:cNvPr id="5"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10800000" flipH="1" flipV="1">
            <a:off x="3524168" y="2505359"/>
            <a:ext cx="2675296" cy="15883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9773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12673"/>
          <a:stretch/>
        </p:blipFill>
        <p:spPr>
          <a:xfrm>
            <a:off x="5612661" y="2010622"/>
            <a:ext cx="6327598" cy="4730487"/>
          </a:xfrm>
          <a:prstGeom prst="rect">
            <a:avLst/>
          </a:prstGeom>
        </p:spPr>
      </p:pic>
      <p:sp>
        <p:nvSpPr>
          <p:cNvPr id="2" name="TextBox 1"/>
          <p:cNvSpPr txBox="1"/>
          <p:nvPr/>
        </p:nvSpPr>
        <p:spPr>
          <a:xfrm>
            <a:off x="480646" y="332509"/>
            <a:ext cx="11115304" cy="707886"/>
          </a:xfrm>
          <a:prstGeom prst="rect">
            <a:avLst/>
          </a:prstGeom>
          <a:noFill/>
        </p:spPr>
        <p:txBody>
          <a:bodyPr wrap="square" rtlCol="0">
            <a:spAutoFit/>
          </a:bodyPr>
          <a:lstStyle/>
          <a:p>
            <a:r>
              <a:rPr lang="en-US" sz="4000" b="1" dirty="0">
                <a:solidFill>
                  <a:srgbClr val="663300"/>
                </a:solidFill>
              </a:rPr>
              <a:t>Supporting the Grieving Student</a:t>
            </a:r>
          </a:p>
        </p:txBody>
      </p:sp>
      <p:sp>
        <p:nvSpPr>
          <p:cNvPr id="3" name="Rectangle 2"/>
          <p:cNvSpPr/>
          <p:nvPr/>
        </p:nvSpPr>
        <p:spPr>
          <a:xfrm>
            <a:off x="480646" y="1238651"/>
            <a:ext cx="11301046" cy="7072705"/>
          </a:xfrm>
          <a:prstGeom prst="rect">
            <a:avLst/>
          </a:prstGeom>
        </p:spPr>
        <p:txBody>
          <a:bodyPr wrap="square">
            <a:spAutoFit/>
          </a:bodyPr>
          <a:lstStyle/>
          <a:p>
            <a:pPr>
              <a:lnSpc>
                <a:spcPct val="80000"/>
              </a:lnSpc>
              <a:spcAft>
                <a:spcPts val="1200"/>
              </a:spcAft>
            </a:pPr>
            <a:r>
              <a:rPr lang="en-US" b="1" i="1" dirty="0">
                <a:solidFill>
                  <a:prstClr val="black"/>
                </a:solidFill>
              </a:rPr>
              <a:t>This module will help school staff understand how to support the grieving student through presentations about</a:t>
            </a:r>
          </a:p>
          <a:p>
            <a:pPr>
              <a:lnSpc>
                <a:spcPct val="80000"/>
              </a:lnSpc>
              <a:spcAft>
                <a:spcPts val="1200"/>
              </a:spcAft>
            </a:pPr>
            <a:endParaRPr lang="en-US" b="1" dirty="0">
              <a:solidFill>
                <a:prstClr val="black"/>
              </a:solidFill>
            </a:endParaRPr>
          </a:p>
          <a:p>
            <a:pPr marL="342900" indent="-342900">
              <a:lnSpc>
                <a:spcPct val="80000"/>
              </a:lnSpc>
              <a:spcAft>
                <a:spcPts val="1200"/>
              </a:spcAft>
              <a:buFontTx/>
              <a:buAutoNum type="arabicPeriod"/>
            </a:pPr>
            <a:r>
              <a:rPr lang="en-US" dirty="0">
                <a:solidFill>
                  <a:prstClr val="black"/>
                </a:solidFill>
              </a:rPr>
              <a:t>Barriers children and school staff face  </a:t>
            </a:r>
          </a:p>
          <a:p>
            <a:pPr marL="342900" indent="-342900">
              <a:lnSpc>
                <a:spcPct val="80000"/>
              </a:lnSpc>
              <a:spcAft>
                <a:spcPts val="1200"/>
              </a:spcAft>
              <a:buFontTx/>
              <a:buAutoNum type="arabicPeriod"/>
            </a:pPr>
            <a:r>
              <a:rPr lang="en-US" dirty="0">
                <a:solidFill>
                  <a:prstClr val="black"/>
                </a:solidFill>
              </a:rPr>
              <a:t>How to initiate a conversation and what to say</a:t>
            </a:r>
          </a:p>
          <a:p>
            <a:pPr marL="342900" indent="-342900">
              <a:lnSpc>
                <a:spcPct val="80000"/>
              </a:lnSpc>
              <a:spcAft>
                <a:spcPts val="1200"/>
              </a:spcAft>
              <a:buFontTx/>
              <a:buAutoNum type="arabicPeriod"/>
            </a:pPr>
            <a:r>
              <a:rPr lang="en-US" dirty="0">
                <a:solidFill>
                  <a:prstClr val="black"/>
                </a:solidFill>
              </a:rPr>
              <a:t>How to act with a grieving child</a:t>
            </a:r>
          </a:p>
          <a:p>
            <a:pPr marL="342900" indent="-342900">
              <a:lnSpc>
                <a:spcPct val="80000"/>
              </a:lnSpc>
              <a:spcAft>
                <a:spcPts val="1200"/>
              </a:spcAft>
              <a:buFontTx/>
              <a:buAutoNum type="arabicPeriod"/>
            </a:pPr>
            <a:r>
              <a:rPr lang="en-US" dirty="0">
                <a:solidFill>
                  <a:prstClr val="black"/>
                </a:solidFill>
              </a:rPr>
              <a:t>Goals of support with a grieving child</a:t>
            </a:r>
          </a:p>
          <a:p>
            <a:pPr marL="342900" indent="-342900">
              <a:lnSpc>
                <a:spcPct val="80000"/>
              </a:lnSpc>
              <a:spcAft>
                <a:spcPts val="1200"/>
              </a:spcAft>
              <a:buFontTx/>
              <a:buAutoNum type="arabicPeriod"/>
            </a:pPr>
            <a:r>
              <a:rPr lang="en-US" dirty="0">
                <a:solidFill>
                  <a:prstClr val="black"/>
                </a:solidFill>
              </a:rPr>
              <a:t>Checking a child’s understanding of death</a:t>
            </a:r>
          </a:p>
          <a:p>
            <a:pPr marL="342900" indent="-342900">
              <a:lnSpc>
                <a:spcPct val="80000"/>
              </a:lnSpc>
              <a:spcAft>
                <a:spcPts val="1200"/>
              </a:spcAft>
              <a:buFontTx/>
              <a:buAutoNum type="arabicPeriod"/>
            </a:pPr>
            <a:r>
              <a:rPr lang="en-US" dirty="0">
                <a:solidFill>
                  <a:prstClr val="black"/>
                </a:solidFill>
              </a:rPr>
              <a:t>Cultural sensitivity</a:t>
            </a:r>
          </a:p>
          <a:p>
            <a:pPr marL="342900" indent="-342900">
              <a:lnSpc>
                <a:spcPct val="80000"/>
              </a:lnSpc>
              <a:spcAft>
                <a:spcPts val="1200"/>
              </a:spcAft>
              <a:buFontTx/>
              <a:buAutoNum type="arabicPeriod"/>
            </a:pPr>
            <a:r>
              <a:rPr lang="en-US" dirty="0">
                <a:solidFill>
                  <a:prstClr val="black"/>
                </a:solidFill>
              </a:rPr>
              <a:t>Supporting children with guilt and shame</a:t>
            </a:r>
          </a:p>
          <a:p>
            <a:pPr marL="342900" indent="-342900">
              <a:lnSpc>
                <a:spcPct val="80000"/>
              </a:lnSpc>
              <a:spcAft>
                <a:spcPts val="1200"/>
              </a:spcAft>
              <a:buFontTx/>
              <a:buAutoNum type="arabicPeriod"/>
            </a:pPr>
            <a:r>
              <a:rPr lang="en-US" dirty="0">
                <a:solidFill>
                  <a:prstClr val="black"/>
                </a:solidFill>
              </a:rPr>
              <a:t>Offering academic support proactively</a:t>
            </a:r>
          </a:p>
          <a:p>
            <a:pPr marL="342900" indent="-342900">
              <a:lnSpc>
                <a:spcPct val="80000"/>
              </a:lnSpc>
              <a:spcAft>
                <a:spcPts val="1200"/>
              </a:spcAft>
              <a:buFontTx/>
              <a:buAutoNum type="arabicPeriod"/>
            </a:pPr>
            <a:r>
              <a:rPr lang="en-US" dirty="0">
                <a:solidFill>
                  <a:prstClr val="black"/>
                </a:solidFill>
              </a:rPr>
              <a:t>Preparing students to manage grief triggers</a:t>
            </a:r>
          </a:p>
          <a:p>
            <a:pPr marL="342900" indent="-342900">
              <a:lnSpc>
                <a:spcPct val="80000"/>
              </a:lnSpc>
              <a:spcAft>
                <a:spcPts val="1200"/>
              </a:spcAft>
              <a:buFontTx/>
              <a:buAutoNum type="arabicPeriod"/>
            </a:pPr>
            <a:r>
              <a:rPr lang="en-US" dirty="0">
                <a:solidFill>
                  <a:prstClr val="black"/>
                </a:solidFill>
              </a:rPr>
              <a:t>Providing support over time</a:t>
            </a:r>
          </a:p>
          <a:p>
            <a:pPr marL="342900" indent="-342900">
              <a:lnSpc>
                <a:spcPct val="80000"/>
              </a:lnSpc>
              <a:spcAft>
                <a:spcPts val="1200"/>
              </a:spcAft>
              <a:buFontTx/>
              <a:buAutoNum type="arabicPeriod"/>
            </a:pPr>
            <a:r>
              <a:rPr lang="en-US" dirty="0">
                <a:solidFill>
                  <a:prstClr val="black"/>
                </a:solidFill>
              </a:rPr>
              <a:t>Supporting transition between grades and schools </a:t>
            </a: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a:p>
            <a:pPr marL="342900" indent="-342900">
              <a:lnSpc>
                <a:spcPct val="80000"/>
              </a:lnSpc>
              <a:spcAft>
                <a:spcPts val="1200"/>
              </a:spcAft>
              <a:buFontTx/>
              <a:buAutoNum type="arabicPeriod"/>
            </a:pPr>
            <a:endParaRPr lang="en-US" dirty="0">
              <a:solidFill>
                <a:prstClr val="black"/>
              </a:solidFill>
            </a:endParaRPr>
          </a:p>
        </p:txBody>
      </p:sp>
    </p:spTree>
    <p:extLst>
      <p:ext uri="{BB962C8B-B14F-4D97-AF65-F5344CB8AC3E}">
        <p14:creationId xmlns:p14="http://schemas.microsoft.com/office/powerpoint/2010/main" val="2864905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9127" y="3245005"/>
            <a:ext cx="5011345" cy="1496137"/>
          </a:xfrm>
        </p:spPr>
        <p:txBody>
          <a:bodyPr>
            <a:normAutofit fontScale="90000"/>
          </a:bodyPr>
          <a:lstStyle/>
          <a:p>
            <a:pPr algn="l"/>
            <a:r>
              <a:rPr lang="en-US" b="1" dirty="0"/>
              <a:t>* Six topic sections contain     2 - 4 video modules with each               video accompanied by downloadable handouts that summarize the major points covered.</a:t>
            </a:r>
            <a:br>
              <a:rPr lang="en-US" b="1" dirty="0"/>
            </a:br>
            <a:r>
              <a:rPr lang="en-US" b="1" dirty="0"/>
              <a:t/>
            </a:r>
            <a:br>
              <a:rPr lang="en-US" b="1" dirty="0"/>
            </a:br>
            <a:r>
              <a:rPr lang="en-US" b="1" dirty="0"/>
              <a:t/>
            </a:r>
            <a:br>
              <a:rPr lang="en-US" b="1" dirty="0"/>
            </a:br>
            <a:r>
              <a:rPr lang="en-US" b="1" dirty="0"/>
              <a:t/>
            </a:r>
            <a:br>
              <a:rPr lang="en-US" b="1" dirty="0"/>
            </a:br>
            <a:r>
              <a:rPr lang="en-US" b="1" dirty="0"/>
              <a:t>* Links to additional resources for schools and families  </a:t>
            </a:r>
            <a:r>
              <a:rPr lang="en-US" dirty="0"/>
              <a:t/>
            </a:r>
            <a:br>
              <a:rPr lang="en-US" dirty="0"/>
            </a:br>
            <a:r>
              <a:rPr lang="en-US" dirty="0"/>
              <a:t/>
            </a:r>
            <a:br>
              <a:rPr lang="en-US" dirty="0"/>
            </a:br>
            <a:r>
              <a:rPr lang="en-US" dirty="0"/>
              <a:t> </a:t>
            </a:r>
            <a:br>
              <a:rPr lang="en-US" dirty="0"/>
            </a:br>
            <a:endParaRPr lang="en-US" dirty="0"/>
          </a:p>
        </p:txBody>
      </p:sp>
      <p:sp>
        <p:nvSpPr>
          <p:cNvPr id="3" name="Rectangle 2"/>
          <p:cNvSpPr/>
          <p:nvPr/>
        </p:nvSpPr>
        <p:spPr>
          <a:xfrm>
            <a:off x="657101" y="0"/>
            <a:ext cx="6218754" cy="769441"/>
          </a:xfrm>
          <a:prstGeom prst="rect">
            <a:avLst/>
          </a:prstGeom>
        </p:spPr>
        <p:txBody>
          <a:bodyPr wrap="none">
            <a:spAutoFit/>
          </a:bodyPr>
          <a:lstStyle/>
          <a:p>
            <a:r>
              <a:rPr lang="en-US" sz="4400" i="1" dirty="0">
                <a:solidFill>
                  <a:prstClr val="white"/>
                </a:solidFill>
              </a:rPr>
              <a:t>www.grievingstudents.org</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t="8400" b="14888"/>
          <a:stretch/>
        </p:blipFill>
        <p:spPr>
          <a:xfrm>
            <a:off x="810946" y="4926777"/>
            <a:ext cx="5268060" cy="1805048"/>
          </a:xfrm>
          <a:prstGeom prst="rect">
            <a:avLst/>
          </a:prstGeom>
        </p:spPr>
      </p:pic>
      <p:pic>
        <p:nvPicPr>
          <p:cNvPr id="7" name="Picture 2" descr="C:\Users\David\AppData\Local\Microsoft\Windows\Temporary Internet Files\Content.Outlook\H7GNI9XQ\CSGS.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0946" y="873837"/>
            <a:ext cx="5268060" cy="38673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466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1262026" y="51801"/>
            <a:ext cx="8229600" cy="760413"/>
          </a:xfrm>
        </p:spPr>
        <p:txBody>
          <a:bodyPr/>
          <a:lstStyle/>
          <a:p>
            <a:r>
              <a:rPr lang="en-US" sz="3200" b="1" dirty="0">
                <a:solidFill>
                  <a:srgbClr val="663300"/>
                </a:solidFill>
                <a:latin typeface="Arial" panose="020B0604020202020204" pitchFamily="34" charset="0"/>
                <a:cs typeface="Arial" panose="020B0604020202020204" pitchFamily="34" charset="0"/>
              </a:rPr>
              <a:t>www.achildingrief.com</a:t>
            </a:r>
            <a:endParaRPr lang="en-US" b="1" dirty="0">
              <a:solidFill>
                <a:srgbClr val="663300"/>
              </a:solidFill>
              <a:latin typeface="Franklin Gothic Medium" panose="020B0603020102020204" pitchFamily="34" charset="0"/>
              <a:ea typeface="ＭＳ Ｐゴシック" panose="020B0600070205080204" pitchFamily="34" charset="-128"/>
            </a:endParaRPr>
          </a:p>
        </p:txBody>
      </p:sp>
      <p:sp>
        <p:nvSpPr>
          <p:cNvPr id="145411" name="Content Placeholder 2"/>
          <p:cNvSpPr>
            <a:spLocks noGrp="1"/>
          </p:cNvSpPr>
          <p:nvPr>
            <p:ph idx="1"/>
          </p:nvPr>
        </p:nvSpPr>
        <p:spPr>
          <a:xfrm>
            <a:off x="480646" y="6041144"/>
            <a:ext cx="6788150" cy="1017715"/>
          </a:xfrm>
        </p:spPr>
        <p:txBody>
          <a:bodyPr>
            <a:spAutoFit/>
          </a:bodyPr>
          <a:lstStyle/>
          <a:p>
            <a:pPr>
              <a:spcAft>
                <a:spcPts val="600"/>
              </a:spcAft>
              <a:buNone/>
            </a:pP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Schonfeld</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D., and M. </a:t>
            </a:r>
            <a:r>
              <a:rPr lang="en-US" sz="1200" dirty="0" err="1">
                <a:latin typeface="Franklin Gothic Book" panose="020B0503020102020204" pitchFamily="34" charset="0"/>
                <a:ea typeface="ＭＳ Ｐゴシック" panose="020B0600070205080204" pitchFamily="34" charset="-128"/>
                <a:cs typeface="ＭＳ Ｐゴシック" panose="020B0600070205080204" pitchFamily="34" charset="-128"/>
              </a:rPr>
              <a:t>Quackenbush</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a:t>
            </a: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After a Loved One Dies—How Children Grieve and How </a:t>
            </a:r>
            <a:b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br>
            <a:r>
              <a:rPr lang="en-US" sz="1200" i="1" dirty="0">
                <a:latin typeface="Franklin Gothic Book" panose="020B0503020102020204" pitchFamily="34" charset="0"/>
                <a:ea typeface="ＭＳ Ｐゴシック" panose="020B0600070205080204" pitchFamily="34" charset="-128"/>
                <a:cs typeface="ＭＳ Ｐゴシック" panose="020B0600070205080204" pitchFamily="34" charset="-128"/>
              </a:rPr>
              <a:t>Parents and Other Adults Can Support Them.</a:t>
            </a:r>
            <a:r>
              <a:rPr lang="en-US" sz="1200" dirty="0">
                <a:latin typeface="Franklin Gothic Book" panose="020B0503020102020204" pitchFamily="34" charset="0"/>
                <a:ea typeface="ＭＳ Ｐゴシック" panose="020B0600070205080204" pitchFamily="34" charset="-128"/>
                <a:cs typeface="ＭＳ Ｐゴシック" panose="020B0600070205080204" pitchFamily="34" charset="-128"/>
              </a:rPr>
              <a:t> New York, NY: New York Life Foundation, 2009.</a:t>
            </a:r>
          </a:p>
          <a:p>
            <a:pPr eaLnBrk="1" hangingPunct="1">
              <a:buFont typeface="Arial" panose="020B0604020202020204" pitchFamily="34" charset="0"/>
              <a:buNone/>
            </a:pPr>
            <a:endParaRPr lang="en-US" dirty="0">
              <a:solidFill>
                <a:srgbClr val="7A5608"/>
              </a:solidFill>
              <a:latin typeface="Franklin Gothic Book" panose="020B0503020102020204" pitchFamily="34" charset="0"/>
              <a:ea typeface="ＭＳ Ｐゴシック" panose="020B0600070205080204" pitchFamily="34" charset="-128"/>
              <a:cs typeface="ＭＳ Ｐゴシック" panose="020B0600070205080204" pitchFamily="34" charset="-128"/>
            </a:endParaRPr>
          </a:p>
        </p:txBody>
      </p:sp>
      <p:pic>
        <p:nvPicPr>
          <p:cNvPr id="7170" name="Picture 2" descr="http://ecx.images-amazon.com/images/I/41EMRwL6eKL._SY344_BO1,204,203,200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86590" y="875203"/>
            <a:ext cx="2889325" cy="432773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2026" y="938189"/>
            <a:ext cx="4495800" cy="49769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11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53" y="0"/>
            <a:ext cx="10515600" cy="1325563"/>
          </a:xfrm>
        </p:spPr>
        <p:txBody>
          <a:bodyPr/>
          <a:lstStyle/>
          <a:p>
            <a:r>
              <a:rPr lang="en-US" b="1" dirty="0">
                <a:solidFill>
                  <a:srgbClr val="663300"/>
                </a:solidFill>
                <a:latin typeface="+mn-lt"/>
              </a:rPr>
              <a:t>Barriers for Children in Talking About Loss</a:t>
            </a:r>
          </a:p>
        </p:txBody>
      </p:sp>
      <p:sp>
        <p:nvSpPr>
          <p:cNvPr id="3" name="Rectangle 2"/>
          <p:cNvSpPr/>
          <p:nvPr/>
        </p:nvSpPr>
        <p:spPr>
          <a:xfrm>
            <a:off x="4348915" y="1575238"/>
            <a:ext cx="7367463" cy="4708981"/>
          </a:xfrm>
          <a:prstGeom prst="rect">
            <a:avLst/>
          </a:prstGeom>
        </p:spPr>
        <p:txBody>
          <a:bodyPr wrap="square">
            <a:spAutoFit/>
          </a:bodyPr>
          <a:lstStyle/>
          <a:p>
            <a:r>
              <a:rPr lang="en-US" sz="2000" b="1" dirty="0">
                <a:solidFill>
                  <a:prstClr val="black"/>
                </a:solidFill>
              </a:rPr>
              <a:t>Children may… </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Conclude they have done something wrong by talking about death and avoid raising the subject again</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Hold in their feelings as a way to support their family </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Try to look fine and reassure family they are okay when they really need support</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Not fully understand death and loss</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Have problems expressing their complicated feelings </a:t>
            </a:r>
          </a:p>
          <a:p>
            <a:pPr marL="457200" indent="-457200">
              <a:buFont typeface="Arial" panose="020B0604020202020204" pitchFamily="34" charset="0"/>
              <a:buChar char="•"/>
            </a:pPr>
            <a:endParaRPr lang="en-US" sz="2000" b="1" dirty="0">
              <a:solidFill>
                <a:prstClr val="black"/>
              </a:solidFill>
            </a:endParaRPr>
          </a:p>
          <a:p>
            <a:pPr marL="457200" indent="-457200">
              <a:buFont typeface="Arial" panose="020B0604020202020204" pitchFamily="34" charset="0"/>
              <a:buChar char="•"/>
            </a:pPr>
            <a:r>
              <a:rPr lang="en-US" sz="2000" b="1" dirty="0">
                <a:solidFill>
                  <a:prstClr val="black"/>
                </a:solidFill>
              </a:rPr>
              <a:t>Feel overwhelmed by the experience and their strong feelings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58" y="1325563"/>
            <a:ext cx="3514725" cy="5282762"/>
          </a:xfrm>
          <a:prstGeom prst="rect">
            <a:avLst/>
          </a:prstGeom>
        </p:spPr>
      </p:pic>
    </p:spTree>
    <p:extLst>
      <p:ext uri="{BB962C8B-B14F-4D97-AF65-F5344CB8AC3E}">
        <p14:creationId xmlns:p14="http://schemas.microsoft.com/office/powerpoint/2010/main" val="251533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7505" y="852594"/>
            <a:ext cx="10515600" cy="1325563"/>
          </a:xfrm>
        </p:spPr>
        <p:txBody>
          <a:bodyPr>
            <a:noAutofit/>
          </a:bodyPr>
          <a:lstStyle/>
          <a:p>
            <a:r>
              <a:rPr lang="en-US" sz="5400" b="1" dirty="0">
                <a:solidFill>
                  <a:srgbClr val="663300"/>
                </a:solidFill>
                <a:latin typeface="+mn-lt"/>
              </a:rPr>
              <a:t>Initiating the </a:t>
            </a:r>
            <a:br>
              <a:rPr lang="en-US" sz="5400" b="1" dirty="0">
                <a:solidFill>
                  <a:srgbClr val="663300"/>
                </a:solidFill>
                <a:latin typeface="+mn-lt"/>
              </a:rPr>
            </a:br>
            <a:r>
              <a:rPr lang="en-US" sz="5400" b="1" dirty="0">
                <a:solidFill>
                  <a:srgbClr val="663300"/>
                </a:solidFill>
                <a:latin typeface="+mn-lt"/>
              </a:rPr>
              <a:t>Conversation</a:t>
            </a:r>
          </a:p>
        </p:txBody>
      </p:sp>
      <p:sp>
        <p:nvSpPr>
          <p:cNvPr id="4" name="TextBox 3"/>
          <p:cNvSpPr txBox="1"/>
          <p:nvPr/>
        </p:nvSpPr>
        <p:spPr>
          <a:xfrm>
            <a:off x="1327505" y="3297254"/>
            <a:ext cx="4502860" cy="347787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rPr>
              <a:t>Express concern</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Be genuine</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Invite the conversation</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Listen and observe</a:t>
            </a:r>
            <a:endParaRPr lang="en-US" sz="2400" dirty="0">
              <a:solidFill>
                <a:prstClr val="black"/>
              </a:solidFill>
            </a:endParaRPr>
          </a:p>
          <a:p>
            <a:pPr marL="342900" indent="-342900">
              <a:buFontTx/>
              <a:buAutoNum type="arabicPeriod"/>
            </a:pPr>
            <a:endParaRPr lang="en-US" sz="2400" b="1" dirty="0">
              <a:solidFill>
                <a:srgbClr val="663300"/>
              </a:solidFill>
            </a:endParaRPr>
          </a:p>
        </p:txBody>
      </p:sp>
      <p:sp>
        <p:nvSpPr>
          <p:cNvPr id="6" name="TextBox 5"/>
          <p:cNvSpPr txBox="1"/>
          <p:nvPr/>
        </p:nvSpPr>
        <p:spPr>
          <a:xfrm>
            <a:off x="6828692" y="2992648"/>
            <a:ext cx="4067908" cy="3385542"/>
          </a:xfrm>
          <a:prstGeom prst="rect">
            <a:avLst/>
          </a:prstGeom>
          <a:noFill/>
        </p:spPr>
        <p:txBody>
          <a:bodyPr wrap="square" rtlCol="0">
            <a:spAutoFit/>
          </a:bodyPr>
          <a:lstStyle/>
          <a:p>
            <a:endParaRPr lang="en-US" dirty="0">
              <a:solidFill>
                <a:prstClr val="black"/>
              </a:solidFill>
            </a:endParaRPr>
          </a:p>
          <a:p>
            <a:pPr marL="457200" indent="-457200">
              <a:buFont typeface="Arial" panose="020B0604020202020204" pitchFamily="34" charset="0"/>
              <a:buChar char="•"/>
            </a:pPr>
            <a:r>
              <a:rPr lang="en-US" sz="2800" dirty="0">
                <a:solidFill>
                  <a:prstClr val="black"/>
                </a:solidFill>
              </a:rPr>
              <a:t>Limit personal sharing </a:t>
            </a:r>
          </a:p>
          <a:p>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Offer practical advice</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Offer reassurance</a:t>
            </a:r>
          </a:p>
          <a:p>
            <a:pPr marL="457200" indent="-457200">
              <a:buFont typeface="Arial" panose="020B0604020202020204" pitchFamily="34" charset="0"/>
              <a:buChar char="•"/>
            </a:pP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Maintain contact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0636" y="214398"/>
            <a:ext cx="5072671" cy="2900276"/>
          </a:xfrm>
          <a:prstGeom prst="rect">
            <a:avLst/>
          </a:prstGeom>
          <a:effectLst>
            <a:softEdge rad="63500"/>
          </a:effectLst>
        </p:spPr>
      </p:pic>
    </p:spTree>
    <p:extLst>
      <p:ext uri="{BB962C8B-B14F-4D97-AF65-F5344CB8AC3E}">
        <p14:creationId xmlns:p14="http://schemas.microsoft.com/office/powerpoint/2010/main" val="314586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13038"/>
            <a:ext cx="10515600" cy="1325563"/>
          </a:xfrm>
        </p:spPr>
        <p:txBody>
          <a:bodyPr/>
          <a:lstStyle/>
          <a:p>
            <a:r>
              <a:rPr lang="en-US" b="1" dirty="0">
                <a:solidFill>
                  <a:srgbClr val="663300"/>
                </a:solidFill>
                <a:latin typeface="+mn-lt"/>
              </a:rPr>
              <a:t>What not to say…</a:t>
            </a:r>
          </a:p>
        </p:txBody>
      </p:sp>
      <p:graphicFrame>
        <p:nvGraphicFramePr>
          <p:cNvPr id="4" name="Table 3"/>
          <p:cNvGraphicFramePr>
            <a:graphicFrameLocks noGrp="1"/>
          </p:cNvGraphicFramePr>
          <p:nvPr>
            <p:extLst/>
          </p:nvPr>
        </p:nvGraphicFramePr>
        <p:xfrm>
          <a:off x="491294" y="1217252"/>
          <a:ext cx="11229650" cy="5376826"/>
        </p:xfrm>
        <a:graphic>
          <a:graphicData uri="http://schemas.openxmlformats.org/drawingml/2006/table">
            <a:tbl>
              <a:tblPr firstRow="1" bandRow="1">
                <a:tableStyleId>{5C22544A-7EE6-4342-B048-85BDC9FD1C3A}</a:tableStyleId>
              </a:tblPr>
              <a:tblGrid>
                <a:gridCol w="5614825">
                  <a:extLst>
                    <a:ext uri="{9D8B030D-6E8A-4147-A177-3AD203B41FA5}">
                      <a16:colId xmlns:a16="http://schemas.microsoft.com/office/drawing/2014/main" val="20000"/>
                    </a:ext>
                  </a:extLst>
                </a:gridCol>
                <a:gridCol w="5614825">
                  <a:extLst>
                    <a:ext uri="{9D8B030D-6E8A-4147-A177-3AD203B41FA5}">
                      <a16:colId xmlns:a16="http://schemas.microsoft.com/office/drawing/2014/main" val="20001"/>
                    </a:ext>
                  </a:extLst>
                </a:gridCol>
              </a:tblGrid>
              <a:tr h="419209">
                <a:tc>
                  <a:txBody>
                    <a:bodyPr/>
                    <a:lstStyle/>
                    <a:p>
                      <a:r>
                        <a:rPr lang="en-US" sz="2400" dirty="0"/>
                        <a:t>Don’t Say</a:t>
                      </a:r>
                      <a:r>
                        <a:rPr lang="en-US" sz="2400" baseline="0" dirty="0"/>
                        <a:t> This </a:t>
                      </a:r>
                      <a:endParaRPr lang="en-US" sz="2400" dirty="0"/>
                    </a:p>
                  </a:txBody>
                  <a:tcPr/>
                </a:tc>
                <a:tc>
                  <a:txBody>
                    <a:bodyPr/>
                    <a:lstStyle/>
                    <a:p>
                      <a:r>
                        <a:rPr lang="en-US" sz="2400" dirty="0"/>
                        <a:t>Say this instead </a:t>
                      </a:r>
                    </a:p>
                  </a:txBody>
                  <a:tcPr/>
                </a:tc>
                <a:extLst>
                  <a:ext uri="{0D108BD9-81ED-4DB2-BD59-A6C34878D82A}">
                    <a16:rowId xmlns:a16="http://schemas.microsoft.com/office/drawing/2014/main" val="10000"/>
                  </a:ext>
                </a:extLst>
              </a:tr>
              <a:tr h="754576">
                <a:tc>
                  <a:txBody>
                    <a:bodyPr/>
                    <a:lstStyle/>
                    <a:p>
                      <a:r>
                        <a:rPr lang="en-US" sz="2400" dirty="0"/>
                        <a:t>“I know just what you’re going through.”</a:t>
                      </a:r>
                    </a:p>
                  </a:txBody>
                  <a:tcPr/>
                </a:tc>
                <a:tc>
                  <a:txBody>
                    <a:bodyPr/>
                    <a:lstStyle/>
                    <a:p>
                      <a:r>
                        <a:rPr lang="en-US" sz="2400" dirty="0"/>
                        <a:t>“Can you tell me more about what this has been like for you?”</a:t>
                      </a:r>
                    </a:p>
                  </a:txBody>
                  <a:tcPr/>
                </a:tc>
                <a:extLst>
                  <a:ext uri="{0D108BD9-81ED-4DB2-BD59-A6C34878D82A}">
                    <a16:rowId xmlns:a16="http://schemas.microsoft.com/office/drawing/2014/main" val="10001"/>
                  </a:ext>
                </a:extLst>
              </a:tr>
              <a:tr h="1089943">
                <a:tc>
                  <a:txBody>
                    <a:bodyPr/>
                    <a:lstStyle/>
                    <a:p>
                      <a:r>
                        <a:rPr lang="en-US" sz="2400" dirty="0"/>
                        <a:t>“You must be incredibly angry.”  </a:t>
                      </a:r>
                    </a:p>
                  </a:txBody>
                  <a:tcPr/>
                </a:tc>
                <a:tc>
                  <a:txBody>
                    <a:bodyPr/>
                    <a:lstStyle/>
                    <a:p>
                      <a:r>
                        <a:rPr lang="en-US" sz="2400" dirty="0"/>
                        <a:t>“Most people have strong feelings when something like this happens to them. What has this been like for you?”</a:t>
                      </a:r>
                    </a:p>
                  </a:txBody>
                  <a:tcPr/>
                </a:tc>
                <a:extLst>
                  <a:ext uri="{0D108BD9-81ED-4DB2-BD59-A6C34878D82A}">
                    <a16:rowId xmlns:a16="http://schemas.microsoft.com/office/drawing/2014/main" val="10002"/>
                  </a:ext>
                </a:extLst>
              </a:tr>
              <a:tr h="1578599">
                <a:tc>
                  <a:txBody>
                    <a:bodyPr/>
                    <a:lstStyle/>
                    <a:p>
                      <a:r>
                        <a:rPr lang="en-US" sz="2400" dirty="0"/>
                        <a:t>“This is hard. But it’s important to remember the good things in life, too.”  </a:t>
                      </a:r>
                    </a:p>
                  </a:txBody>
                  <a:tcPr/>
                </a:tc>
                <a:tc>
                  <a:txBody>
                    <a:bodyPr/>
                    <a:lstStyle/>
                    <a:p>
                      <a:r>
                        <a:rPr lang="en-US" sz="2400" dirty="0"/>
                        <a:t>“What kinds of memories do you have about the person who died?”</a:t>
                      </a:r>
                    </a:p>
                  </a:txBody>
                  <a:tcPr/>
                </a:tc>
                <a:extLst>
                  <a:ext uri="{0D108BD9-81ED-4DB2-BD59-A6C34878D82A}">
                    <a16:rowId xmlns:a16="http://schemas.microsoft.com/office/drawing/2014/main" val="10003"/>
                  </a:ext>
                </a:extLst>
              </a:tr>
              <a:tr h="1329347">
                <a:tc>
                  <a:txBody>
                    <a:bodyPr/>
                    <a:lstStyle/>
                    <a:p>
                      <a:r>
                        <a:rPr lang="en-US" sz="2400" dirty="0"/>
                        <a:t>“At least he’s no longer in pain.”  </a:t>
                      </a:r>
                    </a:p>
                  </a:txBody>
                  <a:tcPr/>
                </a:tc>
                <a:tc>
                  <a:txBody>
                    <a:bodyPr/>
                    <a:lstStyle/>
                    <a:p>
                      <a:r>
                        <a:rPr lang="en-US" sz="2400" dirty="0"/>
                        <a:t>“What sorts of things have you been thinking about since your loved one died?”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562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nvPr>
        </p:nvGraphicFramePr>
        <p:xfrm>
          <a:off x="488514" y="719666"/>
          <a:ext cx="11235848" cy="5733781"/>
        </p:xfrm>
        <a:graphic>
          <a:graphicData uri="http://schemas.openxmlformats.org/drawingml/2006/table">
            <a:tbl>
              <a:tblPr firstRow="1" bandRow="1">
                <a:tableStyleId>{5C22544A-7EE6-4342-B048-85BDC9FD1C3A}</a:tableStyleId>
              </a:tblPr>
              <a:tblGrid>
                <a:gridCol w="5617924">
                  <a:extLst>
                    <a:ext uri="{9D8B030D-6E8A-4147-A177-3AD203B41FA5}">
                      <a16:colId xmlns:a16="http://schemas.microsoft.com/office/drawing/2014/main" val="20000"/>
                    </a:ext>
                  </a:extLst>
                </a:gridCol>
                <a:gridCol w="5617924">
                  <a:extLst>
                    <a:ext uri="{9D8B030D-6E8A-4147-A177-3AD203B41FA5}">
                      <a16:colId xmlns:a16="http://schemas.microsoft.com/office/drawing/2014/main" val="20001"/>
                    </a:ext>
                  </a:extLst>
                </a:gridCol>
              </a:tblGrid>
              <a:tr h="512754">
                <a:tc>
                  <a:txBody>
                    <a:bodyPr/>
                    <a:lstStyle/>
                    <a:p>
                      <a:r>
                        <a:rPr lang="en-US" sz="2400" dirty="0"/>
                        <a:t>Don’t</a:t>
                      </a:r>
                      <a:r>
                        <a:rPr lang="en-US" sz="2400" baseline="0" dirty="0"/>
                        <a:t> Say this</a:t>
                      </a:r>
                      <a:endParaRPr lang="en-US" sz="2400" dirty="0"/>
                    </a:p>
                  </a:txBody>
                  <a:tcPr/>
                </a:tc>
                <a:tc>
                  <a:txBody>
                    <a:bodyPr/>
                    <a:lstStyle/>
                    <a:p>
                      <a:r>
                        <a:rPr lang="en-US" sz="2400" dirty="0"/>
                        <a:t>Say this instead</a:t>
                      </a:r>
                    </a:p>
                  </a:txBody>
                  <a:tcPr/>
                </a:tc>
                <a:extLst>
                  <a:ext uri="{0D108BD9-81ED-4DB2-BD59-A6C34878D82A}">
                    <a16:rowId xmlns:a16="http://schemas.microsoft.com/office/drawing/2014/main" val="10000"/>
                  </a:ext>
                </a:extLst>
              </a:tr>
              <a:tr h="1643625">
                <a:tc>
                  <a:txBody>
                    <a:bodyPr/>
                    <a:lstStyle/>
                    <a:p>
                      <a:r>
                        <a:rPr lang="en-US" sz="2400" dirty="0"/>
                        <a:t>“I lost both my parents when I was your age.”  </a:t>
                      </a:r>
                    </a:p>
                  </a:txBody>
                  <a:tcPr/>
                </a:tc>
                <a:tc>
                  <a:txBody>
                    <a:bodyPr/>
                    <a:lstStyle/>
                    <a:p>
                      <a:r>
                        <a:rPr lang="en-US" sz="2400" dirty="0"/>
                        <a:t>“Tell me more about what this has been like for you.”</a:t>
                      </a:r>
                    </a:p>
                  </a:txBody>
                  <a:tcPr/>
                </a:tc>
                <a:extLst>
                  <a:ext uri="{0D108BD9-81ED-4DB2-BD59-A6C34878D82A}">
                    <a16:rowId xmlns:a16="http://schemas.microsoft.com/office/drawing/2014/main" val="10001"/>
                  </a:ext>
                </a:extLst>
              </a:tr>
              <a:tr h="2022922">
                <a:tc>
                  <a:txBody>
                    <a:bodyPr/>
                    <a:lstStyle/>
                    <a:p>
                      <a:r>
                        <a:rPr lang="en-US" sz="2400" dirty="0"/>
                        <a:t>“You’ll need to be strong now for your family. It’s important to get a grip on your feelings.”  </a:t>
                      </a:r>
                    </a:p>
                  </a:txBody>
                  <a:tcPr/>
                </a:tc>
                <a:tc>
                  <a:txBody>
                    <a:bodyPr/>
                    <a:lstStyle/>
                    <a:p>
                      <a:r>
                        <a:rPr lang="en-US" sz="2400" dirty="0"/>
                        <a:t>“How is your family doing? What kinds of concerns do you have about them?”</a:t>
                      </a:r>
                    </a:p>
                  </a:txBody>
                  <a:tcPr/>
                </a:tc>
                <a:extLst>
                  <a:ext uri="{0D108BD9-81ED-4DB2-BD59-A6C34878D82A}">
                    <a16:rowId xmlns:a16="http://schemas.microsoft.com/office/drawing/2014/main" val="10002"/>
                  </a:ext>
                </a:extLst>
              </a:tr>
              <a:tr h="1264326">
                <a:tc>
                  <a:txBody>
                    <a:bodyPr/>
                    <a:lstStyle/>
                    <a:p>
                      <a:r>
                        <a:rPr lang="en-US" sz="2400" dirty="0"/>
                        <a:t>“My dog died last week. I know how you must be feeling.”  </a:t>
                      </a:r>
                    </a:p>
                  </a:txBody>
                  <a:tcPr/>
                </a:tc>
                <a:tc>
                  <a:txBody>
                    <a:bodyPr/>
                    <a:lstStyle/>
                    <a:p>
                      <a:r>
                        <a:rPr lang="en-US" sz="2400" dirty="0"/>
                        <a:t>“I know how I’ve felt when someone I loved died, but I don’t really know how you’re feeling. Can you tell me something about what this has been like for you?”</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269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34" y="22856"/>
            <a:ext cx="11053175" cy="1325563"/>
          </a:xfrm>
        </p:spPr>
        <p:txBody>
          <a:bodyPr/>
          <a:lstStyle/>
          <a:p>
            <a:r>
              <a:rPr lang="en-US" b="1" dirty="0">
                <a:solidFill>
                  <a:srgbClr val="663300"/>
                </a:solidFill>
                <a:latin typeface="+mn-lt"/>
              </a:rPr>
              <a:t>How to Act</a:t>
            </a:r>
          </a:p>
        </p:txBody>
      </p:sp>
      <p:sp>
        <p:nvSpPr>
          <p:cNvPr id="3" name="TextBox 2"/>
          <p:cNvSpPr txBox="1"/>
          <p:nvPr/>
        </p:nvSpPr>
        <p:spPr>
          <a:xfrm>
            <a:off x="3986291" y="489375"/>
            <a:ext cx="7891397" cy="6124754"/>
          </a:xfrm>
          <a:prstGeom prst="rect">
            <a:avLst/>
          </a:prstGeom>
          <a:noFill/>
        </p:spPr>
        <p:txBody>
          <a:bodyPr wrap="square" rtlCol="0">
            <a:spAutoFit/>
          </a:bodyPr>
          <a:lstStyle/>
          <a:p>
            <a:pPr>
              <a:defRPr/>
            </a:pPr>
            <a:r>
              <a:rPr lang="en-US" sz="2800" dirty="0">
                <a:solidFill>
                  <a:prstClr val="black"/>
                </a:solidFill>
              </a:rPr>
              <a:t>• Be present and authentic  </a:t>
            </a:r>
          </a:p>
          <a:p>
            <a:pPr>
              <a:defRPr/>
            </a:pPr>
            <a:endParaRPr lang="en-US" sz="2800" dirty="0">
              <a:solidFill>
                <a:prstClr val="black"/>
              </a:solidFill>
            </a:endParaRPr>
          </a:p>
          <a:p>
            <a:pPr>
              <a:defRPr/>
            </a:pPr>
            <a:r>
              <a:rPr lang="en-US" sz="2800" dirty="0">
                <a:solidFill>
                  <a:prstClr val="black"/>
                </a:solidFill>
              </a:rPr>
              <a:t>• Listen more, talk less </a:t>
            </a:r>
          </a:p>
          <a:p>
            <a:pPr>
              <a:defRPr/>
            </a:pPr>
            <a:endParaRPr lang="en-US" sz="2800" dirty="0">
              <a:solidFill>
                <a:prstClr val="black"/>
              </a:solidFill>
            </a:endParaRPr>
          </a:p>
          <a:p>
            <a:pPr>
              <a:defRPr/>
            </a:pPr>
            <a:r>
              <a:rPr lang="en-US" sz="2800" dirty="0">
                <a:solidFill>
                  <a:prstClr val="black"/>
                </a:solidFill>
              </a:rPr>
              <a:t>• Avoid trying to “cheer up” students or their families  </a:t>
            </a:r>
          </a:p>
          <a:p>
            <a:pPr>
              <a:defRPr/>
            </a:pPr>
            <a:endParaRPr lang="en-US" sz="2800" dirty="0">
              <a:solidFill>
                <a:prstClr val="black"/>
              </a:solidFill>
            </a:endParaRPr>
          </a:p>
          <a:p>
            <a:pPr>
              <a:defRPr/>
            </a:pPr>
            <a:r>
              <a:rPr lang="en-US" sz="2800" dirty="0">
                <a:solidFill>
                  <a:prstClr val="black"/>
                </a:solidFill>
              </a:rPr>
              <a:t>• Accept expressions of emotion  </a:t>
            </a:r>
          </a:p>
          <a:p>
            <a:pPr>
              <a:defRPr/>
            </a:pPr>
            <a:endParaRPr lang="en-US" sz="2800" dirty="0">
              <a:solidFill>
                <a:prstClr val="black"/>
              </a:solidFill>
            </a:endParaRPr>
          </a:p>
          <a:p>
            <a:pPr>
              <a:defRPr/>
            </a:pPr>
            <a:r>
              <a:rPr lang="en-US" sz="2800" dirty="0">
                <a:solidFill>
                  <a:prstClr val="black"/>
                </a:solidFill>
              </a:rPr>
              <a:t>• Show empathy </a:t>
            </a:r>
          </a:p>
          <a:p>
            <a:pPr>
              <a:defRPr/>
            </a:pPr>
            <a:endParaRPr lang="en-US" sz="2800" dirty="0">
              <a:solidFill>
                <a:prstClr val="black"/>
              </a:solidFill>
            </a:endParaRPr>
          </a:p>
          <a:p>
            <a:pPr>
              <a:defRPr/>
            </a:pPr>
            <a:r>
              <a:rPr lang="en-US" sz="2800" dirty="0">
                <a:solidFill>
                  <a:prstClr val="black"/>
                </a:solidFill>
              </a:rPr>
              <a:t>• Don’t be afraid to show emotions</a:t>
            </a:r>
          </a:p>
          <a:p>
            <a:pPr>
              <a:defRPr/>
            </a:pPr>
            <a:endParaRPr lang="en-US" sz="2800" dirty="0">
              <a:solidFill>
                <a:prstClr val="black"/>
              </a:solidFill>
            </a:endParaRPr>
          </a:p>
          <a:p>
            <a:pPr marL="280988" indent="-280988">
              <a:defRPr/>
            </a:pPr>
            <a:r>
              <a:rPr lang="en-US" sz="2800" dirty="0">
                <a:solidFill>
                  <a:prstClr val="black"/>
                </a:solidFill>
              </a:rPr>
              <a:t>• Step in to stop harmful behaviors when safety        is a concern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215" y="1348419"/>
            <a:ext cx="2861714" cy="4898557"/>
          </a:xfrm>
          <a:prstGeom prst="rect">
            <a:avLst/>
          </a:prstGeom>
        </p:spPr>
      </p:pic>
    </p:spTree>
    <p:extLst>
      <p:ext uri="{BB962C8B-B14F-4D97-AF65-F5344CB8AC3E}">
        <p14:creationId xmlns:p14="http://schemas.microsoft.com/office/powerpoint/2010/main" val="21433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37" y="115406"/>
            <a:ext cx="11040649" cy="1325563"/>
          </a:xfrm>
        </p:spPr>
        <p:txBody>
          <a:bodyPr/>
          <a:lstStyle/>
          <a:p>
            <a:r>
              <a:rPr lang="en-US" b="1" dirty="0">
                <a:solidFill>
                  <a:srgbClr val="663300"/>
                </a:solidFill>
                <a:latin typeface="+mn-lt"/>
              </a:rPr>
              <a:t>Goals of Support</a:t>
            </a:r>
          </a:p>
        </p:txBody>
      </p:sp>
      <p:sp>
        <p:nvSpPr>
          <p:cNvPr id="3" name="TextBox 2"/>
          <p:cNvSpPr txBox="1"/>
          <p:nvPr/>
        </p:nvSpPr>
        <p:spPr>
          <a:xfrm>
            <a:off x="450937" y="1465763"/>
            <a:ext cx="11273425" cy="5016758"/>
          </a:xfrm>
          <a:prstGeom prst="rect">
            <a:avLst/>
          </a:prstGeom>
          <a:noFill/>
        </p:spPr>
        <p:txBody>
          <a:bodyPr wrap="square" rtlCol="0">
            <a:spAutoFit/>
          </a:bodyPr>
          <a:lstStyle/>
          <a:p>
            <a:r>
              <a:rPr lang="en-US" sz="2400" dirty="0">
                <a:solidFill>
                  <a:prstClr val="black"/>
                </a:solidFill>
              </a:rPr>
              <a:t>Teachers can take steps to:</a:t>
            </a:r>
          </a:p>
          <a:p>
            <a:endParaRPr lang="en-US" sz="2400" dirty="0">
              <a:solidFill>
                <a:prstClr val="black"/>
              </a:solidFill>
            </a:endParaRPr>
          </a:p>
          <a:p>
            <a:pPr marL="457200" indent="-457200">
              <a:buFont typeface="Arial" panose="020B0604020202020204" pitchFamily="34" charset="0"/>
              <a:buChar char="•"/>
            </a:pPr>
            <a:r>
              <a:rPr lang="en-US" sz="2400" dirty="0">
                <a:solidFill>
                  <a:prstClr val="black"/>
                </a:solidFill>
              </a:rPr>
              <a:t>Decrease the sense of isolation </a:t>
            </a:r>
          </a:p>
          <a:p>
            <a:pPr marL="457200" indent="-457200">
              <a:buFont typeface="Arial" panose="020B0604020202020204" pitchFamily="34" charset="0"/>
              <a:buChar char="•"/>
            </a:pPr>
            <a:endParaRPr lang="en-US" sz="1600" dirty="0">
              <a:solidFill>
                <a:prstClr val="black"/>
              </a:solidFill>
            </a:endParaRPr>
          </a:p>
          <a:p>
            <a:pPr marL="457200" indent="-457200">
              <a:buFont typeface="Arial" panose="020B0604020202020204" pitchFamily="34" charset="0"/>
              <a:buChar char="•"/>
            </a:pPr>
            <a:r>
              <a:rPr lang="en-US" sz="2400" dirty="0">
                <a:solidFill>
                  <a:prstClr val="black"/>
                </a:solidFill>
              </a:rPr>
              <a:t>Increase academic function  </a:t>
            </a:r>
          </a:p>
          <a:p>
            <a:pPr marL="457200" indent="-457200">
              <a:buFont typeface="Arial" panose="020B0604020202020204" pitchFamily="34" charset="0"/>
              <a:buChar char="•"/>
            </a:pPr>
            <a:endParaRPr lang="en-US" sz="1600" dirty="0">
              <a:solidFill>
                <a:prstClr val="black"/>
              </a:solidFill>
            </a:endParaRPr>
          </a:p>
          <a:p>
            <a:pPr marL="457200" indent="-457200">
              <a:buFont typeface="Arial" panose="020B0604020202020204" pitchFamily="34" charset="0"/>
              <a:buChar char="•"/>
            </a:pPr>
            <a:r>
              <a:rPr lang="en-US" sz="2400" dirty="0">
                <a:solidFill>
                  <a:prstClr val="black"/>
                </a:solidFill>
              </a:rPr>
              <a:t>Increase the likelihood children will talk                                                                                                                             with their families</a:t>
            </a:r>
          </a:p>
          <a:p>
            <a:pPr marL="457200" indent="-457200">
              <a:buFont typeface="Arial" panose="020B0604020202020204" pitchFamily="34" charset="0"/>
              <a:buChar char="•"/>
            </a:pPr>
            <a:endParaRPr lang="en-US" sz="1600" dirty="0">
              <a:solidFill>
                <a:prstClr val="black"/>
              </a:solidFill>
            </a:endParaRPr>
          </a:p>
          <a:p>
            <a:pPr marL="457200" indent="-457200">
              <a:buFont typeface="Arial" panose="020B0604020202020204" pitchFamily="34" charset="0"/>
              <a:buChar char="•"/>
            </a:pPr>
            <a:r>
              <a:rPr lang="en-US" sz="2400" dirty="0">
                <a:solidFill>
                  <a:prstClr val="black"/>
                </a:solidFill>
              </a:rPr>
              <a:t>Increase the likelihood children will talk                                                                                                    with and receive support from their peers</a:t>
            </a:r>
          </a:p>
          <a:p>
            <a:pPr marL="457200" indent="-457200">
              <a:buFont typeface="Arial" panose="020B0604020202020204" pitchFamily="34" charset="0"/>
              <a:buChar char="•"/>
            </a:pPr>
            <a:endParaRPr lang="en-US" sz="1600" dirty="0">
              <a:solidFill>
                <a:prstClr val="black"/>
              </a:solidFill>
            </a:endParaRPr>
          </a:p>
          <a:p>
            <a:pPr marL="457200" indent="-457200">
              <a:buFont typeface="Arial" panose="020B0604020202020204" pitchFamily="34" charset="0"/>
              <a:buChar char="•"/>
            </a:pPr>
            <a:r>
              <a:rPr lang="en-US" sz="2400" dirty="0">
                <a:solidFill>
                  <a:prstClr val="black"/>
                </a:solidFill>
              </a:rPr>
              <a:t>Identify problems in the family that students choose to share</a:t>
            </a:r>
          </a:p>
          <a:p>
            <a:pPr marL="457200" indent="-457200">
              <a:buFont typeface="Arial" panose="020B0604020202020204" pitchFamily="34" charset="0"/>
              <a:buChar char="•"/>
            </a:pPr>
            <a:endParaRPr lang="en-US" sz="1600" dirty="0">
              <a:solidFill>
                <a:prstClr val="black"/>
              </a:solidFill>
            </a:endParaRPr>
          </a:p>
          <a:p>
            <a:pPr marL="457200" indent="-457200">
              <a:buFont typeface="Arial" panose="020B0604020202020204" pitchFamily="34" charset="0"/>
              <a:buChar char="•"/>
            </a:pPr>
            <a:r>
              <a:rPr lang="en-US" sz="2400" dirty="0">
                <a:solidFill>
                  <a:prstClr val="black"/>
                </a:solidFill>
              </a:rPr>
              <a:t>Connect with students on something of immense importance </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4457" y="695673"/>
            <a:ext cx="5331473" cy="4569502"/>
          </a:xfrm>
          <a:prstGeom prst="rect">
            <a:avLst/>
          </a:prstGeom>
        </p:spPr>
      </p:pic>
    </p:spTree>
    <p:extLst>
      <p:ext uri="{BB962C8B-B14F-4D97-AF65-F5344CB8AC3E}">
        <p14:creationId xmlns:p14="http://schemas.microsoft.com/office/powerpoint/2010/main" val="114317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197" y="365125"/>
            <a:ext cx="10515600" cy="1325563"/>
          </a:xfrm>
        </p:spPr>
        <p:txBody>
          <a:bodyPr>
            <a:normAutofit/>
          </a:bodyPr>
          <a:lstStyle/>
          <a:p>
            <a:r>
              <a:rPr lang="en-US" b="1" dirty="0">
                <a:solidFill>
                  <a:srgbClr val="663300"/>
                </a:solidFill>
                <a:latin typeface="+mn-lt"/>
              </a:rPr>
              <a:t>Checking a Child’s Understanding of Death</a:t>
            </a:r>
          </a:p>
        </p:txBody>
      </p:sp>
      <p:sp>
        <p:nvSpPr>
          <p:cNvPr id="3" name="Content Placeholder 2"/>
          <p:cNvSpPr>
            <a:spLocks noGrp="1"/>
          </p:cNvSpPr>
          <p:nvPr>
            <p:ph idx="1"/>
          </p:nvPr>
        </p:nvSpPr>
        <p:spPr>
          <a:xfrm>
            <a:off x="576197" y="1825625"/>
            <a:ext cx="11010377" cy="4351338"/>
          </a:xfrm>
        </p:spPr>
        <p:txBody>
          <a:bodyPr>
            <a:normAutofit fontScale="92500" lnSpcReduction="10000"/>
          </a:bodyPr>
          <a:lstStyle/>
          <a:p>
            <a:r>
              <a:rPr lang="en-US" sz="3600" b="1" dirty="0"/>
              <a:t>Start by asking children what they understand about death</a:t>
            </a:r>
          </a:p>
          <a:p>
            <a:endParaRPr lang="en-US" sz="3600" b="1" dirty="0"/>
          </a:p>
          <a:p>
            <a:r>
              <a:rPr lang="en-US" sz="3600" b="1" dirty="0"/>
              <a:t> Give them simple, direct and developmentally-appropriate explanations </a:t>
            </a:r>
          </a:p>
          <a:p>
            <a:endParaRPr lang="en-US" sz="3600" b="1" dirty="0"/>
          </a:p>
          <a:p>
            <a:r>
              <a:rPr lang="en-US" sz="3600" b="1" dirty="0"/>
              <a:t>Ask them to explain back to you what they understand</a:t>
            </a:r>
          </a:p>
          <a:p>
            <a:endParaRPr lang="en-US" sz="3600" b="1" dirty="0"/>
          </a:p>
          <a:p>
            <a:r>
              <a:rPr lang="en-US" sz="3600" b="1" dirty="0"/>
              <a:t> Correct any misunderstandings or misconceptions.  </a:t>
            </a:r>
          </a:p>
        </p:txBody>
      </p:sp>
    </p:spTree>
    <p:extLst>
      <p:ext uri="{BB962C8B-B14F-4D97-AF65-F5344CB8AC3E}">
        <p14:creationId xmlns:p14="http://schemas.microsoft.com/office/powerpoint/2010/main" val="40793748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5460</Words>
  <Application>Microsoft Office PowerPoint</Application>
  <PresentationFormat>Widescreen</PresentationFormat>
  <Paragraphs>456</Paragraphs>
  <Slides>21</Slides>
  <Notes>21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ＭＳ Ｐゴシック</vt:lpstr>
      <vt:lpstr>Aharoni</vt:lpstr>
      <vt:lpstr>Arial</vt:lpstr>
      <vt:lpstr>Calibri</vt:lpstr>
      <vt:lpstr>Calibri Light</vt:lpstr>
      <vt:lpstr>Franklin Gothic Book</vt:lpstr>
      <vt:lpstr>Franklin Gothic Medium</vt:lpstr>
      <vt:lpstr>Garamond</vt:lpstr>
      <vt:lpstr>1_Office Theme</vt:lpstr>
      <vt:lpstr>2_Office Theme</vt:lpstr>
      <vt:lpstr>9_Office Theme</vt:lpstr>
      <vt:lpstr>Office Theme</vt:lpstr>
      <vt:lpstr>Supporting Grieving Students in Schools:  Training Module - 2</vt:lpstr>
      <vt:lpstr>PowerPoint Presentation</vt:lpstr>
      <vt:lpstr>Barriers for Children in Talking About Loss</vt:lpstr>
      <vt:lpstr>Initiating the  Conversation</vt:lpstr>
      <vt:lpstr>What not to say…</vt:lpstr>
      <vt:lpstr>PowerPoint Presentation</vt:lpstr>
      <vt:lpstr>How to Act</vt:lpstr>
      <vt:lpstr>Goals of Support</vt:lpstr>
      <vt:lpstr>Checking a Child’s Understanding of Death</vt:lpstr>
      <vt:lpstr>Cultural Sensitivity</vt:lpstr>
      <vt:lpstr>Supporting Children with Guilt and Shame </vt:lpstr>
      <vt:lpstr>Offer Academic Support Proactively</vt:lpstr>
      <vt:lpstr>Preparing Students to Manage Grief Triggers</vt:lpstr>
      <vt:lpstr>Anticipate &amp; Minimize Triggers </vt:lpstr>
      <vt:lpstr>Providing Support Over Time</vt:lpstr>
      <vt:lpstr>Supporting Transitions</vt:lpstr>
      <vt:lpstr>This presentation was developed by…</vt:lpstr>
      <vt:lpstr>For further information about NCSCB visit us, call us, like us, share us:  </vt:lpstr>
      <vt:lpstr>PowerPoint Presentation</vt:lpstr>
      <vt:lpstr>* Six topic sections contain     2 - 4 video modules with each               video accompanied by downloadable handouts that summarize the major points covered.    * Links to additional resources for schools and families      </vt:lpstr>
      <vt:lpstr>www.achildingrief.com</vt:lpstr>
    </vt:vector>
  </TitlesOfParts>
  <Company>Long Island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Grieving Students in Schools:  Training Module - 2</dc:title>
  <dc:creator>Thomas Demaria</dc:creator>
  <cp:lastModifiedBy>Eric Reese</cp:lastModifiedBy>
  <cp:revision>31</cp:revision>
  <dcterms:created xsi:type="dcterms:W3CDTF">2016-01-10T21:37:06Z</dcterms:created>
  <dcterms:modified xsi:type="dcterms:W3CDTF">2019-08-06T18:24:08Z</dcterms:modified>
  <cp:contentStatus/>
</cp:coreProperties>
</file>