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3" r:id="rId4"/>
  </p:sldMasterIdLst>
  <p:notesMasterIdLst>
    <p:notesMasterId r:id="rId33"/>
  </p:notesMasterIdLst>
  <p:sldIdLst>
    <p:sldId id="28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397" r:id="rId29"/>
    <p:sldId id="302" r:id="rId30"/>
    <p:sldId id="283"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47093" autoAdjust="0"/>
  </p:normalViewPr>
  <p:slideViewPr>
    <p:cSldViewPr snapToGrid="0">
      <p:cViewPr varScale="1">
        <p:scale>
          <a:sx n="54" d="100"/>
          <a:sy n="54" d="100"/>
        </p:scale>
        <p:origin x="2190" y="78"/>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34707-39B9-4C56-A59C-D3925404AEF8}" type="datetimeFigureOut">
              <a:rPr lang="en-US" smtClean="0"/>
              <a:t>8/6/2019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AE6CC-1993-4612-927A-C2DD8845DF99}" type="slidenum">
              <a:rPr lang="en-US" smtClean="0"/>
              <a:t>‹#›</a:t>
            </a:fld>
            <a:endParaRPr lang="en-US"/>
          </a:p>
        </p:txBody>
      </p:sp>
    </p:spTree>
    <p:extLst>
      <p:ext uri="{BB962C8B-B14F-4D97-AF65-F5344CB8AC3E}">
        <p14:creationId xmlns:p14="http://schemas.microsoft.com/office/powerpoint/2010/main" val="206456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rievingstudents.org/module-section/other-reactio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rievingstudents.org/module-section/guilt-sham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grievingstudents.org/module-section/impact-on-learn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rievingstudents.org/module-section/secondary-cumulative-loss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rievingstudents.org/module-section/grief-trigger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grievingstudents.org/resources/additional-resourc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rievingstudents.org/module-section/concepts-of-deat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Version </a:t>
            </a:r>
            <a:r>
              <a:rPr lang="en-US" b="1" baseline="0" dirty="0" smtClean="0"/>
              <a:t>August </a:t>
            </a:r>
            <a:r>
              <a:rPr lang="en-US" b="1" baseline="0" dirty="0"/>
              <a:t>2019</a:t>
            </a:r>
          </a:p>
          <a:p>
            <a:endParaRPr lang="en-US" baseline="0" dirty="0"/>
          </a:p>
          <a:p>
            <a:r>
              <a:rPr lang="en-US" baseline="0" dirty="0"/>
              <a:t>This “Supporting Grieving Students in Schools” training was divided into three sections or modules so that this education program can be taught in three separate presentations. </a:t>
            </a:r>
          </a:p>
          <a:p>
            <a:endParaRPr lang="en-US" baseline="0" dirty="0"/>
          </a:p>
          <a:p>
            <a:r>
              <a:rPr lang="en-US" baseline="0" dirty="0"/>
              <a:t>The first module will help school staff understand the experience of the grieving student and includes information about how children understand death and express their grief. </a:t>
            </a:r>
          </a:p>
          <a:p>
            <a:endParaRPr lang="en-US" baseline="0" dirty="0"/>
          </a:p>
          <a:p>
            <a:r>
              <a:rPr lang="en-US" baseline="0" dirty="0"/>
              <a:t>The second module presents practical suggestions about how school staff can initiate the conversation and offer support to the grieving student. </a:t>
            </a:r>
          </a:p>
          <a:p>
            <a:endParaRPr lang="en-US" baseline="0" dirty="0"/>
          </a:p>
          <a:p>
            <a:r>
              <a:rPr lang="en-US" baseline="0" dirty="0"/>
              <a:t>The third module presents practical guidance about how to coordinate resources and manage special issues while you support the grieving child. </a:t>
            </a:r>
          </a:p>
          <a:p>
            <a:endParaRPr lang="en-US" baseline="0" dirty="0"/>
          </a:p>
          <a:p>
            <a:r>
              <a:rPr lang="en-US" baseline="0" dirty="0"/>
              <a:t>A separate module combines key elements of all three modules in an abbreviated, single presentation.</a:t>
            </a:r>
          </a:p>
          <a:p>
            <a:endParaRPr lang="en-US" baseline="0" dirty="0"/>
          </a:p>
          <a:p>
            <a:r>
              <a:rPr lang="en-US" baseline="0" dirty="0"/>
              <a:t>At the bottom of some of the notes, three stars (</a:t>
            </a:r>
            <a:r>
              <a:rPr lang="en-US" b="1" baseline="0" dirty="0"/>
              <a:t>***</a:t>
            </a:r>
            <a:r>
              <a:rPr lang="en-US" baseline="0" dirty="0"/>
              <a:t>) will alert you about a location on the </a:t>
            </a:r>
            <a:r>
              <a:rPr lang="en-US" b="1" baseline="0" dirty="0"/>
              <a:t>www.grievingstudents.org </a:t>
            </a:r>
            <a:r>
              <a:rPr lang="en-US" baseline="0" dirty="0"/>
              <a:t>website where you can find video presentations and testimonies about the topic being presented.</a:t>
            </a:r>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39710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some level, individuals who are grieving have similar types of needs—such as for acknowledgment, understanding, and support. At another level, however, grief is quite personal. </a:t>
            </a:r>
            <a:r>
              <a:rPr lang="en-US" baseline="0" dirty="0"/>
              <a:t> </a:t>
            </a:r>
            <a:r>
              <a:rPr lang="en-US" dirty="0"/>
              <a:t>Each student’s personal reactions are likely to be quite varied.  </a:t>
            </a:r>
          </a:p>
          <a:p>
            <a:endParaRPr lang="en-US" dirty="0"/>
          </a:p>
          <a:p>
            <a:r>
              <a:rPr lang="en-US" b="0" dirty="0">
                <a:solidFill>
                  <a:srgbClr val="663300"/>
                </a:solidFill>
                <a:latin typeface="+mn-lt"/>
              </a:rPr>
              <a:t>Grief Is different for each child based on</a:t>
            </a:r>
            <a:r>
              <a:rPr lang="en-US" b="0" baseline="0" dirty="0">
                <a:solidFill>
                  <a:srgbClr val="663300"/>
                </a:solidFill>
                <a:latin typeface="+mn-lt"/>
              </a:rPr>
              <a:t> their: </a:t>
            </a:r>
            <a:endParaRPr lang="en-US" b="0" dirty="0">
              <a:solidFill>
                <a:srgbClr val="663300"/>
              </a:solidFill>
              <a:latin typeface="+mn-lt"/>
            </a:endParaRPr>
          </a:p>
          <a:p>
            <a:pPr marL="0" indent="0">
              <a:buFont typeface="Arial" panose="020B0604020202020204" pitchFamily="34" charset="0"/>
              <a:buNone/>
            </a:pPr>
            <a:endParaRPr lang="en-US" b="1" dirty="0">
              <a:solidFill>
                <a:srgbClr val="663300"/>
              </a:solidFill>
              <a:latin typeface="+mn-lt"/>
            </a:endParaRPr>
          </a:p>
          <a:p>
            <a:pPr marL="171450" indent="-171450">
              <a:spcBef>
                <a:spcPts val="0"/>
              </a:spcBef>
              <a:buFont typeface="Arial" panose="020B0604020202020204" pitchFamily="34" charset="0"/>
              <a:buChar char="•"/>
            </a:pPr>
            <a:r>
              <a:rPr lang="en-US" dirty="0"/>
              <a:t>Personal relationship or perceived connection with the deceased </a:t>
            </a:r>
          </a:p>
          <a:p>
            <a:pPr marL="171450" indent="-171450">
              <a:spcBef>
                <a:spcPts val="0"/>
              </a:spcBef>
              <a:buFont typeface="Arial" panose="020B0604020202020204" pitchFamily="34" charset="0"/>
              <a:buChar char="•"/>
            </a:pPr>
            <a:r>
              <a:rPr lang="en-US" dirty="0"/>
              <a:t>Prior experience with loss </a:t>
            </a:r>
          </a:p>
          <a:p>
            <a:pPr marL="171450" indent="-171450">
              <a:spcBef>
                <a:spcPts val="0"/>
              </a:spcBef>
              <a:buFont typeface="Arial" panose="020B0604020202020204" pitchFamily="34" charset="0"/>
              <a:buChar char="•"/>
            </a:pPr>
            <a:r>
              <a:rPr lang="en-US" dirty="0"/>
              <a:t>Age and level of understanding about death </a:t>
            </a:r>
          </a:p>
          <a:p>
            <a:pPr marL="171450" indent="-171450">
              <a:spcBef>
                <a:spcPts val="0"/>
              </a:spcBef>
              <a:buFont typeface="Arial" panose="020B0604020202020204" pitchFamily="34" charset="0"/>
              <a:buChar char="•"/>
            </a:pPr>
            <a:r>
              <a:rPr lang="en-US" dirty="0"/>
              <a:t>Preexisting coping mechanisms</a:t>
            </a:r>
          </a:p>
          <a:p>
            <a:pPr marL="171450" indent="-171450">
              <a:spcBef>
                <a:spcPts val="0"/>
              </a:spcBef>
              <a:buFont typeface="Arial" panose="020B0604020202020204" pitchFamily="34" charset="0"/>
              <a:buChar char="•"/>
            </a:pPr>
            <a:r>
              <a:rPr lang="en-US" dirty="0"/>
              <a:t>Method of expressing strong emotions </a:t>
            </a:r>
          </a:p>
          <a:p>
            <a:pPr marL="171450" indent="-171450">
              <a:spcBef>
                <a:spcPts val="0"/>
              </a:spcBef>
              <a:buFont typeface="Arial" panose="020B0604020202020204" pitchFamily="34" charset="0"/>
              <a:buChar char="•"/>
            </a:pPr>
            <a:r>
              <a:rPr lang="en-US" dirty="0"/>
              <a:t>Available support systems</a:t>
            </a:r>
          </a:p>
          <a:p>
            <a:pPr marL="171450" indent="-171450">
              <a:spcBef>
                <a:spcPts val="0"/>
              </a:spcBef>
              <a:buFont typeface="Arial" panose="020B0604020202020204" pitchFamily="34" charset="0"/>
              <a:buChar char="•"/>
            </a:pPr>
            <a:r>
              <a:rPr lang="en-US" dirty="0"/>
              <a:t>Level of empathy for the needs of others</a:t>
            </a:r>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51258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impact of a death will vary among students based on a number of factors. Those students who have the deepest impact of grief experienced are often students who: </a:t>
            </a:r>
          </a:p>
          <a:p>
            <a:endParaRPr lang="en-US" baseline="0" dirty="0"/>
          </a:p>
          <a:p>
            <a:pPr marL="171450" indent="-171450">
              <a:buFont typeface="Arial" panose="020B0604020202020204" pitchFamily="34" charset="0"/>
              <a:buChar char="•"/>
            </a:pPr>
            <a:r>
              <a:rPr lang="en-US" dirty="0"/>
              <a:t>Were family members or relatives of the deceased</a:t>
            </a:r>
          </a:p>
          <a:p>
            <a:pPr marL="171450" indent="-171450">
              <a:buFont typeface="Arial" panose="020B0604020202020204" pitchFamily="34" charset="0"/>
              <a:buChar char="•"/>
            </a:pPr>
            <a:r>
              <a:rPr lang="en-US" dirty="0"/>
              <a:t>Were friends of the deceased or friends of a family member of the person who died </a:t>
            </a:r>
          </a:p>
          <a:p>
            <a:pPr marL="171450" indent="-171450">
              <a:buFont typeface="Arial" panose="020B0604020202020204" pitchFamily="34" charset="0"/>
              <a:buChar char="•"/>
            </a:pPr>
            <a:r>
              <a:rPr lang="en-US" dirty="0"/>
              <a:t>Had a complicated or difficult relationship with the deceased person (for example, someone who recently ended a romantic relationship with the deceased) </a:t>
            </a:r>
          </a:p>
          <a:p>
            <a:pPr marL="171450" indent="-171450">
              <a:buFont typeface="Arial" panose="020B0604020202020204" pitchFamily="34" charset="0"/>
              <a:buChar char="•"/>
            </a:pPr>
            <a:r>
              <a:rPr lang="en-US" dirty="0"/>
              <a:t>Believed they were somehow responsible or contributed in some way, even indirectly, to the death </a:t>
            </a:r>
          </a:p>
          <a:p>
            <a:pPr marL="171450" indent="-171450">
              <a:buFont typeface="Arial" panose="020B0604020202020204" pitchFamily="34" charset="0"/>
              <a:buChar char="•"/>
            </a:pPr>
            <a:r>
              <a:rPr lang="en-US" dirty="0"/>
              <a:t>Shared a relevant affiliation (for example, a situation where a student died of cancer and another student has a family member with cancer) </a:t>
            </a:r>
          </a:p>
          <a:p>
            <a:pPr marL="171450" indent="-171450">
              <a:buFont typeface="Arial" panose="020B0604020202020204" pitchFamily="34" charset="0"/>
              <a:buChar char="•"/>
            </a:pPr>
            <a:r>
              <a:rPr lang="en-US" dirty="0"/>
              <a:t>Experienced prior losses or emotional difficulties</a:t>
            </a:r>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60656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Sometimes grief is showed or observed on the </a:t>
            </a:r>
            <a:r>
              <a:rPr lang="en-US" b="1" baseline="0" dirty="0"/>
              <a:t>outside</a:t>
            </a:r>
            <a:r>
              <a:rPr lang="en-US" baseline="0" dirty="0"/>
              <a:t> through behaviors and what children say. We tend to pay attention to such children. The anger and sadness in children who become oppositional or fight with their peers is quickly identified.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Often grief is experienced</a:t>
            </a:r>
            <a:r>
              <a:rPr lang="en-US" baseline="0" dirty="0"/>
              <a:t> on the </a:t>
            </a:r>
            <a:r>
              <a:rPr lang="en-US" b="1" baseline="0" dirty="0"/>
              <a:t>inside</a:t>
            </a:r>
            <a:r>
              <a:rPr lang="en-US" baseline="0" dirty="0"/>
              <a:t> and only discovered if the child is asked. Such children can give us the impression that everything is going well.  Children who keep their feelings on the inside do what we expect them to do and keep to themselves. They often keep up with their school work and social relationships. Children who keep their feelings inside then may need our support but do not receive the assistance they need because they do not ask for help. School staff can be surprised when children they have worked with for a entire school year share about a loss they have carried inside because no one asked them.   </a:t>
            </a:r>
            <a:endParaRPr lang="en-US"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382441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Reactions to a death vary greatly in children. </a:t>
            </a:r>
          </a:p>
          <a:p>
            <a:endParaRPr lang="en-US" u="none" dirty="0"/>
          </a:p>
          <a:p>
            <a:pPr marL="171450" indent="-171450">
              <a:buFont typeface="Arial" panose="020B0604020202020204" pitchFamily="34" charset="0"/>
              <a:buChar char="•"/>
            </a:pPr>
            <a:r>
              <a:rPr lang="en-US" u="none" dirty="0"/>
              <a:t>Little or No Reaction - Some students appear to have little or no reaction at all after the death of someone important in their lives. They may actually be making an extraordinary effort to keep their emotions hidden from others. Adults in their lives may be unaware of their distress.  </a:t>
            </a:r>
          </a:p>
          <a:p>
            <a:pPr marL="171450" indent="-171450">
              <a:buFont typeface="Arial" panose="020B0604020202020204" pitchFamily="34" charset="0"/>
              <a:buChar char="•"/>
            </a:pPr>
            <a:r>
              <a:rPr lang="en-US" u="none" dirty="0"/>
              <a:t>Nonverbal Communications - Many children express their feelings in ways other than talking. Very young children often work through their feelings during play. Older children may use creative activities such as writing, role-playing, or art to express their thoughts and feelings. While play and creative activities can provide important clues to children’s thoughts and feelings, adults should be careful not to jump to conclusions. For example, children who draw only happy scenes after a traumatic loss might give the impression they are not affected by the events. In actuality, they may instead be giving a sign that they are not yet ready to process or express their grief. Rather than interpreting children’s play or creative work, consider asking them to describe what their work is about or what story they are telling.</a:t>
            </a:r>
          </a:p>
          <a:p>
            <a:pPr marL="171450" indent="-171450">
              <a:buFont typeface="Arial" panose="020B0604020202020204" pitchFamily="34" charset="0"/>
              <a:buChar char="•"/>
            </a:pPr>
            <a:r>
              <a:rPr lang="en-US" u="none" dirty="0"/>
              <a:t>Anger - Children may express anger after a death and look to assign blame to others. These reactions may be an attempt to establish control in response to an overwhelming experience. Children may also direct anger toward the person who died. They may feel abandoned, or be angry about negative consequences and secondary losses that resulted from the death. It is important to normalize feelings of anger and encourage grieving children to express their feelings in ways that aren’t harmful. When children understand that people often feel angry after a death, they are less likely to feel guilty or ashamed of their feelings.</a:t>
            </a:r>
          </a:p>
          <a:p>
            <a:pPr marL="171450" indent="-171450">
              <a:buFont typeface="Arial" panose="020B0604020202020204" pitchFamily="34" charset="0"/>
              <a:buChar char="•"/>
            </a:pPr>
            <a:r>
              <a:rPr lang="en-US" u="none" dirty="0"/>
              <a:t>Risky Behaviors -  Older children and teens may engage in risky behaviors such as drinking alcohol or using other substances, engaging in risky sexual activity, or participating in violent or delinquent behavior. This often reflects their struggle to master an increase in feelings of personal vulnerability after the death of someone close to them. Invite these students to think about possible links between the risks they are taking and their feelings about their loss. When the risky behaviors persist, or when they are serious, refer students to appropriate mental health professionals.</a:t>
            </a:r>
          </a:p>
          <a:p>
            <a:pPr marL="171450" indent="-171450">
              <a:buFont typeface="Arial" panose="020B0604020202020204" pitchFamily="34" charset="0"/>
              <a:buChar char="•"/>
            </a:pPr>
            <a:r>
              <a:rPr lang="en-US" u="none" dirty="0"/>
              <a:t>Preexisting Challenges - Preexisting learning, emotional, or behavioral challenges may resurface or worsen after a death. </a:t>
            </a:r>
            <a:r>
              <a:rPr lang="en-US" u="none" baseline="0" dirty="0"/>
              <a:t> </a:t>
            </a:r>
            <a:r>
              <a:rPr lang="en-US" u="none" dirty="0"/>
              <a:t>Help plan extra supports from professionals within the school and community as students learn to cope with their loss.</a:t>
            </a:r>
          </a:p>
          <a:p>
            <a:pPr marL="171450" indent="-171450">
              <a:buFont typeface="Arial" panose="020B0604020202020204" pitchFamily="34" charset="0"/>
              <a:buChar char="•"/>
            </a:pPr>
            <a:r>
              <a:rPr lang="en-US" u="none" dirty="0"/>
              <a:t>Acting Younger - In the aftermath of a death, children may begin to act more like they did at an earlier age. Children who were comfortable with independence may become sensitive to separation from surviving family members. They may act more immature, self-centered or demanding, and be less tolerant of change.</a:t>
            </a:r>
          </a:p>
          <a:p>
            <a:pPr marL="171450" indent="-171450">
              <a:buFont typeface="Arial" panose="020B0604020202020204" pitchFamily="34" charset="0"/>
              <a:buChar char="•"/>
            </a:pPr>
            <a:endParaRPr lang="en-US" u="none" dirty="0"/>
          </a:p>
          <a:p>
            <a:pPr marL="0" indent="0">
              <a:buFont typeface="Arial" panose="020B0604020202020204" pitchFamily="34" charset="0"/>
              <a:buNone/>
            </a:pPr>
            <a:r>
              <a:rPr lang="en-US" b="1" u="none" dirty="0"/>
              <a:t>*** Other Reactions</a:t>
            </a:r>
          </a:p>
          <a:p>
            <a:pPr marL="0" indent="0">
              <a:buFont typeface="Arial" panose="020B0604020202020204" pitchFamily="34" charset="0"/>
              <a:buNone/>
            </a:pPr>
            <a:endParaRPr lang="en-US" b="1" u="none" dirty="0"/>
          </a:p>
          <a:p>
            <a:pPr marL="0" indent="0">
              <a:buFont typeface="Arial" panose="020B0604020202020204" pitchFamily="34" charset="0"/>
              <a:buNone/>
            </a:pPr>
            <a:r>
              <a:rPr lang="en-US" dirty="0" smtClean="0">
                <a:hlinkClick r:id="rId3"/>
              </a:rPr>
              <a:t>https://grievingstudents.org/module-section/other-reactions/</a:t>
            </a:r>
            <a:endParaRPr lang="en-US" u="none"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37727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ea typeface="ＭＳ Ｐゴシック" panose="020B0600070205080204" pitchFamily="34" charset="-128"/>
              </a:rPr>
              <a:t>To help children cope with loss, it is important that we understand how </a:t>
            </a:r>
            <a:r>
              <a:rPr lang="en-US" i="1" dirty="0">
                <a:ea typeface="ＭＳ Ｐゴシック" panose="020B0600070205080204" pitchFamily="34" charset="-128"/>
              </a:rPr>
              <a:t>children </a:t>
            </a:r>
            <a:r>
              <a:rPr lang="en-US" dirty="0">
                <a:ea typeface="ＭＳ Ｐゴシック" panose="020B0600070205080204" pitchFamily="34" charset="-128"/>
              </a:rPr>
              <a:t>understand death.</a:t>
            </a:r>
          </a:p>
          <a:p>
            <a:pPr eaLnBrk="1" hangingPunct="1">
              <a:spcBef>
                <a:spcPct val="0"/>
              </a:spcBef>
            </a:pPr>
            <a:endParaRPr lang="en-US" dirty="0">
              <a:ea typeface="ＭＳ Ｐゴシック" panose="020B0600070205080204" pitchFamily="34" charset="-128"/>
            </a:endParaRPr>
          </a:p>
          <a:p>
            <a:pPr eaLnBrk="1" hangingPunct="1">
              <a:spcBef>
                <a:spcPct val="0"/>
              </a:spcBef>
            </a:pPr>
            <a:endParaRPr lang="en-US" dirty="0">
              <a:ea typeface="ＭＳ Ｐゴシック" panose="020B0600070205080204"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32B2A5-5272-4D2E-BD28-B667C93E9F56}" type="slidenum">
              <a:rPr lang="en-US">
                <a:solidFill>
                  <a:prstClr val="black"/>
                </a:solidFill>
              </a:rPr>
              <a:pPr>
                <a:spcBef>
                  <a:spcPct val="0"/>
                </a:spcBef>
              </a:pPr>
              <a:t>14</a:t>
            </a:fld>
            <a:endParaRPr lang="en-US">
              <a:solidFill>
                <a:prstClr val="black"/>
              </a:solidFill>
            </a:endParaRPr>
          </a:p>
        </p:txBody>
      </p:sp>
    </p:spTree>
    <p:extLst>
      <p:ext uri="{BB962C8B-B14F-4D97-AF65-F5344CB8AC3E}">
        <p14:creationId xmlns:p14="http://schemas.microsoft.com/office/powerpoint/2010/main" val="1323809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Guilt</a:t>
            </a:r>
            <a:r>
              <a:rPr lang="en-US" baseline="0" dirty="0"/>
              <a:t> is very common after a death…</a:t>
            </a:r>
            <a:endParaRPr lang="en-US" dirty="0"/>
          </a:p>
          <a:p>
            <a:pPr marL="285750" indent="-285750">
              <a:buFont typeface="Arial" panose="020B0604020202020204" pitchFamily="34" charset="0"/>
              <a:buChar char="•"/>
            </a:pPr>
            <a:r>
              <a:rPr lang="en-US" u="none" dirty="0"/>
              <a:t>When something bad happens,</a:t>
            </a:r>
            <a:r>
              <a:rPr lang="en-US" u="none" baseline="0" dirty="0"/>
              <a:t> children </a:t>
            </a:r>
            <a:r>
              <a:rPr lang="en-US" u="none" dirty="0"/>
              <a:t>often assume they have caused the problem by acting badly. </a:t>
            </a:r>
          </a:p>
          <a:p>
            <a:pPr marL="285750" indent="-285750">
              <a:buFont typeface="Arial" panose="020B0604020202020204" pitchFamily="34" charset="0"/>
              <a:buChar char="•"/>
            </a:pPr>
            <a:r>
              <a:rPr lang="en-US" u="none" dirty="0"/>
              <a:t>Children may worry about the possibility that they will repeat their bad behavior and cause the death of someone else close. So you may see some children after a death try to act perfectly. We often respond to children’s misbehavior, but any sudden change of behavior after a death should be explored.</a:t>
            </a:r>
          </a:p>
          <a:p>
            <a:pPr marL="0" indent="0">
              <a:buFont typeface="Arial" panose="020B0604020202020204" pitchFamily="34" charset="0"/>
              <a:buNone/>
            </a:pPr>
            <a:endParaRPr lang="en-US" u="none" dirty="0"/>
          </a:p>
          <a:p>
            <a:pPr marL="0" indent="0">
              <a:buFont typeface="Arial" panose="020B0604020202020204" pitchFamily="34" charset="0"/>
              <a:buNone/>
            </a:pPr>
            <a:r>
              <a:rPr lang="en-US" u="none" dirty="0"/>
              <a:t>Guilt</a:t>
            </a:r>
            <a:r>
              <a:rPr lang="en-US" u="none" baseline="0" dirty="0"/>
              <a:t> is more likely when…</a:t>
            </a:r>
            <a:endParaRPr lang="en-US" u="none" dirty="0"/>
          </a:p>
          <a:p>
            <a:pPr marL="285750" indent="-285750">
              <a:buFont typeface="Arial" panose="020B0604020202020204" pitchFamily="34" charset="0"/>
              <a:buChar char="•"/>
            </a:pPr>
            <a:r>
              <a:rPr lang="en-US" u="none" dirty="0"/>
              <a:t>The preexisting relationship with the person who died was ambivalent or conflicted. This would include when a parent was abusive, absent, mentally ill, drug involved, or incarcerated. It might also stem from developmentally common situations—for example, an adolescent who clashed with her father’s attempts to limit her independence. </a:t>
            </a:r>
          </a:p>
          <a:p>
            <a:pPr marL="285750" indent="-285750">
              <a:buFont typeface="Arial" panose="020B0604020202020204" pitchFamily="34" charset="0"/>
              <a:buChar char="•"/>
            </a:pPr>
            <a:r>
              <a:rPr lang="en-US" u="none" dirty="0"/>
              <a:t>If a death is preceded by a lengthy illness. Children (and adults) may have had moments when they wondered whether it might not be best for the person to die and be relieved of the physical suffering. This would also end some of their own emotional suffering as they anticipate the death and adjust to the needs of the sick person. These children may feel guilty for wishing for the death of someone they love. </a:t>
            </a:r>
          </a:p>
          <a:p>
            <a:pPr marL="285750" indent="-285750">
              <a:buFont typeface="Arial" panose="020B0604020202020204" pitchFamily="34" charset="0"/>
              <a:buChar char="•"/>
            </a:pPr>
            <a:r>
              <a:rPr lang="en-US" u="none" dirty="0"/>
              <a:t>There may be some logical reason to experience guilt feelings.</a:t>
            </a:r>
            <a:r>
              <a:rPr lang="en-US" u="none" baseline="0" dirty="0"/>
              <a:t>  F</a:t>
            </a:r>
            <a:r>
              <a:rPr lang="en-US" u="none" dirty="0"/>
              <a:t>or example, if a child accidentally discharged a firearm, killing a sibling. It is important to involve mental health providers, either from the school or the community, to help such children address their feelings. Through counseling they may come to appreciate that their guilt is unwarranted, or be helped to forgive themselves if they contributed to an action that resulted in a death.</a:t>
            </a:r>
          </a:p>
          <a:p>
            <a:endParaRPr lang="en-US" u="none" dirty="0"/>
          </a:p>
          <a:p>
            <a:r>
              <a:rPr lang="en-US" b="1" u="none" dirty="0"/>
              <a:t>***</a:t>
            </a:r>
            <a:r>
              <a:rPr lang="en-US" b="1" u="none" baseline="0" dirty="0"/>
              <a:t> </a:t>
            </a:r>
            <a:r>
              <a:rPr lang="en-US" b="1" u="none" dirty="0"/>
              <a:t>Guilt &amp; Shame</a:t>
            </a:r>
          </a:p>
          <a:p>
            <a:endParaRPr lang="en-US" b="1" u="none" dirty="0"/>
          </a:p>
          <a:p>
            <a:r>
              <a:rPr lang="en-US" dirty="0" smtClean="0">
                <a:hlinkClick r:id="rId3"/>
              </a:rPr>
              <a:t>https://grievingstudents.org/module-section/guilt-shame/</a:t>
            </a:r>
            <a:endParaRPr lang="en-US" dirty="0" smtClean="0"/>
          </a:p>
          <a:p>
            <a:endParaRPr lang="en-US" b="1" u="none"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729935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Another common reaction children have to a death is shame. When children withhold information about a loss or expressions of grief out of shame, they will be even more isolated in their grief.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Shame can</a:t>
            </a:r>
            <a:r>
              <a:rPr lang="en-US" baseline="0" dirty="0"/>
              <a:t> be experienced when c</a:t>
            </a:r>
            <a:r>
              <a:rPr lang="en-US" dirty="0"/>
              <a:t>hildren </a:t>
            </a:r>
            <a:r>
              <a:rPr lang="en-US" baseline="0" dirty="0"/>
              <a:t>believe that: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u="non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their questions or comments about the deceased make a family member or</a:t>
            </a:r>
            <a:r>
              <a:rPr lang="en-US" u="none" baseline="0" dirty="0"/>
              <a:t> others upset</a:t>
            </a:r>
            <a:r>
              <a:rPr lang="en-US" u="none" dirty="0"/>
              <a:t>. Children may fear that they have done something naughty in broaching the subject and keep their questions and feelings to themselves. This may provide reassurance to the adults in their lives that they are fine even though they continue to have questions and feelings about the death.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the person who died did something wrong that resulted in his or her death. They may </a:t>
            </a:r>
            <a:r>
              <a:rPr lang="en-US" dirty="0"/>
              <a:t>then feel ashamed of their relationship with the deceased. Deaths that carry an additional stigma, such as deaths involving suicide, drug overdose, or criminal activity, are therefore even more difficult to discuss. Children and adults may choose not to even inform the school that a significant death has occurred, in part related to feelings of shame or embarrassment. </a:t>
            </a:r>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72323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Temporary academic challenges are common among grieving students and should be anticipated.</a:t>
            </a:r>
            <a:r>
              <a:rPr lang="en-US" baseline="0" dirty="0"/>
              <a:t> </a:t>
            </a:r>
            <a:r>
              <a:rPr lang="en-US" dirty="0"/>
              <a:t>These may occur immediately after the death. They might also first appear weeks or even months later. </a:t>
            </a:r>
          </a:p>
          <a:p>
            <a:endParaRPr lang="en-US" dirty="0"/>
          </a:p>
          <a:p>
            <a:r>
              <a:rPr lang="en-US" dirty="0"/>
              <a:t>Common</a:t>
            </a:r>
            <a:r>
              <a:rPr lang="en-US" baseline="0" dirty="0"/>
              <a:t> impacts on learning include:</a:t>
            </a:r>
          </a:p>
          <a:p>
            <a:pPr marL="171450" indent="-171450">
              <a:buFont typeface="Arial" panose="020B0604020202020204" pitchFamily="34" charset="0"/>
              <a:buChar char="•"/>
            </a:pPr>
            <a:r>
              <a:rPr lang="en-US" b="0" u="none" dirty="0"/>
              <a:t>Difficulty concentrating and distractibility </a:t>
            </a:r>
          </a:p>
          <a:p>
            <a:pPr marL="171450" indent="-171450">
              <a:buFont typeface="Arial" panose="020B0604020202020204" pitchFamily="34" charset="0"/>
              <a:buChar char="•"/>
            </a:pPr>
            <a:r>
              <a:rPr lang="en-US" b="0" u="none" dirty="0"/>
              <a:t>Limitations in learning and/or remembering new facts or concepts </a:t>
            </a:r>
          </a:p>
          <a:p>
            <a:pPr marL="171450" indent="-171450">
              <a:buFont typeface="Arial" panose="020B0604020202020204" pitchFamily="34" charset="0"/>
              <a:buChar char="•"/>
            </a:pPr>
            <a:r>
              <a:rPr lang="en-US" b="0" u="none" dirty="0"/>
              <a:t>Failing to hand in assignments or study for exams because of reduced family supervision</a:t>
            </a:r>
          </a:p>
          <a:p>
            <a:pPr marL="171450" indent="-171450">
              <a:buFont typeface="Arial" panose="020B0604020202020204" pitchFamily="34" charset="0"/>
              <a:buChar char="•"/>
            </a:pPr>
            <a:r>
              <a:rPr lang="en-US" b="0" u="none" dirty="0"/>
              <a:t>Preexisting learning challenges often become worse  </a:t>
            </a:r>
          </a:p>
          <a:p>
            <a:pPr marL="171450" indent="-171450">
              <a:buFont typeface="Arial" panose="020B0604020202020204" pitchFamily="34" charset="0"/>
              <a:buChar char="•"/>
            </a:pPr>
            <a:endParaRPr lang="en-US" b="0" u="none" dirty="0"/>
          </a:p>
          <a:p>
            <a:pPr marL="0" indent="0">
              <a:buFont typeface="Arial" panose="020B0604020202020204" pitchFamily="34" charset="0"/>
              <a:buNone/>
            </a:pPr>
            <a:r>
              <a:rPr lang="en-US" b="0" u="none" dirty="0"/>
              <a:t>Further information about accommodations and supports that can be provided by educators is discussed in the second module.</a:t>
            </a:r>
          </a:p>
          <a:p>
            <a:pPr marL="0" indent="0">
              <a:buFont typeface="Arial" panose="020B0604020202020204" pitchFamily="34" charset="0"/>
              <a:buNone/>
            </a:pPr>
            <a:endParaRPr lang="en-US" b="0" u="none" dirty="0"/>
          </a:p>
          <a:p>
            <a:endParaRPr lang="en-US" b="1" dirty="0"/>
          </a:p>
          <a:p>
            <a:r>
              <a:rPr lang="en-US" b="1" dirty="0"/>
              <a:t>*** Impact on Learning</a:t>
            </a:r>
          </a:p>
          <a:p>
            <a:endParaRPr lang="en-US" b="1" dirty="0"/>
          </a:p>
          <a:p>
            <a:r>
              <a:rPr lang="en-US" dirty="0" smtClean="0">
                <a:hlinkClick r:id="rId3"/>
              </a:rPr>
              <a:t>https://grievingstudents.org/module-section/impact-on-learning/</a:t>
            </a:r>
            <a:endParaRPr lang="en-US" b="0" dirty="0"/>
          </a:p>
          <a:p>
            <a:endParaRPr lang="en-US" b="0" dirty="0"/>
          </a:p>
          <a:p>
            <a:endParaRPr lang="en-US" b="0" dirty="0"/>
          </a:p>
          <a:p>
            <a:endParaRPr lang="en-US" b="0"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87100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types of losses that may occur after a death. The </a:t>
            </a:r>
            <a:r>
              <a:rPr lang="en-US" b="1" dirty="0"/>
              <a:t>primary</a:t>
            </a:r>
            <a:r>
              <a:rPr lang="en-US" dirty="0"/>
              <a:t> </a:t>
            </a:r>
            <a:r>
              <a:rPr lang="en-US" b="1" dirty="0"/>
              <a:t>loss</a:t>
            </a:r>
            <a:r>
              <a:rPr lang="en-US" baseline="0" dirty="0"/>
              <a:t> may be the </a:t>
            </a:r>
            <a:r>
              <a:rPr lang="en-US" dirty="0"/>
              <a:t>death of a family member,</a:t>
            </a:r>
            <a:r>
              <a:rPr lang="en-US" baseline="0" dirty="0"/>
              <a:t> </a:t>
            </a:r>
            <a:r>
              <a:rPr lang="en-US" dirty="0"/>
              <a:t>close friend or other loved one. </a:t>
            </a:r>
          </a:p>
          <a:p>
            <a:endParaRPr lang="en-US" dirty="0"/>
          </a:p>
          <a:p>
            <a:r>
              <a:rPr lang="en-US" dirty="0"/>
              <a:t>When a close family member dies, children may also experience a range of </a:t>
            </a:r>
            <a:r>
              <a:rPr lang="en-US" b="1" dirty="0"/>
              <a:t>secondary losses </a:t>
            </a:r>
            <a:r>
              <a:rPr lang="en-US" dirty="0"/>
              <a:t>that contribute to the difficulty of adjusting to the death. Such</a:t>
            </a:r>
            <a:r>
              <a:rPr lang="en-US" baseline="0" dirty="0"/>
              <a:t> </a:t>
            </a:r>
            <a:r>
              <a:rPr lang="en-US" dirty="0"/>
              <a:t>things as changes in relationships, schools, family finances, and lifestyle may be secondary losses. Grieving children mourn not only the loss of the person who died, but also these associated losses.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Cumulative</a:t>
            </a:r>
            <a:r>
              <a:rPr lang="en-US" b="1" baseline="0" dirty="0"/>
              <a:t> loss </a:t>
            </a:r>
            <a:r>
              <a:rPr lang="en-US" baseline="0" dirty="0"/>
              <a:t>results from a number of successive losses experienced by a child over time.  The child often does not have the opportunity to fully process the impact of primary or secondary losses since other additional losses also occupy their attention.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 Secondary &amp; Cumulative Losses</a:t>
            </a:r>
          </a:p>
          <a:p>
            <a:endParaRPr lang="en-US" b="1" dirty="0"/>
          </a:p>
          <a:p>
            <a:r>
              <a:rPr lang="en-US" dirty="0" smtClean="0">
                <a:hlinkClick r:id="rId3"/>
              </a:rPr>
              <a:t>https://grievingstudents.org/module-section/secondary-cumulative-losses/</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676382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secondary losses include: </a:t>
            </a:r>
          </a:p>
          <a:p>
            <a:endParaRPr lang="en-US" dirty="0"/>
          </a:p>
          <a:p>
            <a:r>
              <a:rPr lang="en-US" dirty="0"/>
              <a:t>• </a:t>
            </a:r>
            <a:r>
              <a:rPr lang="en-US" u="none" dirty="0"/>
              <a:t>Changed relationships. Friends and associates of the deceased may no longer be a regular part of children’s lives. For example, after the death of an older sister, a student might no longer see the sister’s boyfriend, who may have served as an important role model, confidant, or source of support. Relationships that seem incidental to adults, or even to the children themselves, may be quite significant after they are lost. This is especially true for children who have limited support or are experiencing family or personal challenges. </a:t>
            </a:r>
          </a:p>
          <a:p>
            <a:r>
              <a:rPr lang="en-US" u="none" dirty="0"/>
              <a:t>• Changes in school. Sometimes a family must move after a death. Moving to a new school disrupts friendship networks and other supports.</a:t>
            </a:r>
            <a:r>
              <a:rPr lang="en-US" u="none" baseline="0" dirty="0"/>
              <a:t> </a:t>
            </a:r>
            <a:r>
              <a:rPr lang="en-US" u="none" dirty="0"/>
              <a:t> </a:t>
            </a:r>
          </a:p>
          <a:p>
            <a:r>
              <a:rPr lang="en-US" u="none" dirty="0"/>
              <a:t>• Financial challenges. When a family provider dies, there may be new and sudden financial difficulties. </a:t>
            </a:r>
          </a:p>
          <a:p>
            <a:r>
              <a:rPr lang="en-US" u="none" dirty="0"/>
              <a:t>• Changes in lifestyle. If there are financial challenges, the family may have to move to a smaller apartment, a less expensive neighborhood, or the home of extended family members. There may be less privacy and comfort. The child may not be able to participate in extracurricular or afterschool programs that cost money. </a:t>
            </a:r>
          </a:p>
          <a:p>
            <a:r>
              <a:rPr lang="en-US" u="none" dirty="0"/>
              <a:t>• Changes in peer group or status. Moving, a new school, or diminished resources can change children’s friendship networks or their status among their peers. </a:t>
            </a:r>
          </a:p>
          <a:p>
            <a:r>
              <a:rPr lang="en-US" u="none" dirty="0"/>
              <a:t>• A parent who is less available. A surviving parent may have to work more and have less time to spend with children. A parent who is struggling with depression or complicated grief may not be emotionally available. </a:t>
            </a:r>
          </a:p>
          <a:p>
            <a:r>
              <a:rPr lang="en-US" u="none" dirty="0"/>
              <a:t>• Loss of shared memories. Children feel connected to family and loved ones through shared memories about their times together. This might include private jokes, stories about the child’s early years, or shared experiences. No one else knows them in quite this way, and no one else will ever know them in this way again. Children may also lose the opportunity to learn more about their own and their family’s history. </a:t>
            </a:r>
          </a:p>
          <a:p>
            <a:r>
              <a:rPr lang="en-US" u="none" dirty="0"/>
              <a:t>• Change in future plans. After the death of a parent or provider, teens may not be able to follow through on plans for college or developing a career. They may not be able to afford the college or trade school they had chosen</a:t>
            </a:r>
            <a:r>
              <a:rPr lang="en-US" u="none" baseline="0" dirty="0"/>
              <a:t> or may feel a need to get into the job market immediately to help the family financially and give up other plans. </a:t>
            </a:r>
            <a:r>
              <a:rPr lang="en-US" u="none" dirty="0"/>
              <a:t>They may not have the help they had expected with the application process or choosing a school. </a:t>
            </a:r>
          </a:p>
          <a:p>
            <a:r>
              <a:rPr lang="en-US" u="none" dirty="0"/>
              <a:t>• Loss of special recognition and support. Children look to loved ones for support at challenging times and recognition at times of success and achievement. Without the support of the deceased, they may find achievements less rewarding and feel less motivated to pursue their interests and goals</a:t>
            </a:r>
            <a:r>
              <a:rPr lang="en-US" u="none" baseline="0" dirty="0"/>
              <a:t>.</a:t>
            </a:r>
            <a:endParaRPr lang="en-US" u="none" dirty="0"/>
          </a:p>
          <a:p>
            <a:r>
              <a:rPr lang="en-US" u="none" dirty="0"/>
              <a:t>• Decreased sense of security and safety. After the death of a loved one, children lose the ability to count on their world being safe in the same way. If this person could die, others they love could also die. </a:t>
            </a:r>
          </a:p>
          <a:p>
            <a:endParaRPr lang="en-US" b="1" u="none" dirty="0"/>
          </a:p>
          <a:p>
            <a:r>
              <a:rPr lang="en-US" b="1" u="none" dirty="0"/>
              <a:t> </a:t>
            </a:r>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15404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ea typeface="ＭＳ Ｐゴシック" panose="020B0600070205080204" pitchFamily="34" charset="-128"/>
              </a:rPr>
              <a:t>Teachers and schools already have a lot of work to do. Sometimes they wonder whether they should take on the additional task of supporting bereaved children and helping all students understand death and grief.</a:t>
            </a:r>
          </a:p>
          <a:p>
            <a:pPr eaLnBrk="1" hangingPunct="1">
              <a:spcBef>
                <a:spcPct val="0"/>
              </a:spcBef>
            </a:pPr>
            <a:endParaRPr lang="en-US" dirty="0">
              <a:ea typeface="ＭＳ Ｐゴシック" panose="020B0600070205080204" pitchFamily="34" charset="-128"/>
            </a:endParaRPr>
          </a:p>
          <a:p>
            <a:pPr marL="0" indent="0">
              <a:lnSpc>
                <a:spcPct val="80000"/>
              </a:lnSpc>
              <a:spcAft>
                <a:spcPts val="1200"/>
              </a:spcAft>
              <a:buNone/>
            </a:pPr>
            <a:r>
              <a:rPr lang="en-US" dirty="0">
                <a:ea typeface="ＭＳ Ｐゴシック" panose="020B0600070205080204" pitchFamily="34" charset="-128"/>
              </a:rPr>
              <a:t>The information provided in this module will help school staff be better prepared to support </a:t>
            </a:r>
            <a:r>
              <a:rPr lang="en-US" baseline="0" dirty="0">
                <a:ea typeface="ＭＳ Ｐゴシック" panose="020B0600070205080204" pitchFamily="34" charset="-128"/>
              </a:rPr>
              <a:t>the grieving student by presentations about:  </a:t>
            </a:r>
          </a:p>
          <a:p>
            <a:pPr marL="0" indent="0">
              <a:lnSpc>
                <a:spcPct val="80000"/>
              </a:lnSpc>
              <a:spcAft>
                <a:spcPts val="1200"/>
              </a:spcAft>
              <a:buNone/>
            </a:pPr>
            <a:endParaRPr lang="en-US" baseline="0" dirty="0">
              <a:ea typeface="ＭＳ Ｐゴシック" panose="020B0600070205080204" pitchFamily="34" charset="-128"/>
            </a:endParaRPr>
          </a:p>
          <a:p>
            <a:pPr marL="457200" indent="-457200">
              <a:lnSpc>
                <a:spcPct val="80000"/>
              </a:lnSpc>
              <a:spcAft>
                <a:spcPts val="1200"/>
              </a:spcAft>
              <a:buAutoNum type="arabicPeriod"/>
            </a:pPr>
            <a:r>
              <a:rPr lang="en-US" sz="1200" dirty="0"/>
              <a:t>Children’s understanding of death</a:t>
            </a:r>
          </a:p>
          <a:p>
            <a:pPr marL="457200" indent="-457200">
              <a:lnSpc>
                <a:spcPct val="80000"/>
              </a:lnSpc>
              <a:spcAft>
                <a:spcPts val="1200"/>
              </a:spcAft>
              <a:buAutoNum type="arabicPeriod"/>
            </a:pPr>
            <a:r>
              <a:rPr lang="en-US" sz="1200" dirty="0"/>
              <a:t>How grief is experienced in children and adolescents </a:t>
            </a:r>
          </a:p>
          <a:p>
            <a:pPr marL="457200" indent="-457200">
              <a:lnSpc>
                <a:spcPct val="80000"/>
              </a:lnSpc>
              <a:spcAft>
                <a:spcPts val="1200"/>
              </a:spcAft>
              <a:buAutoNum type="arabicPeriod"/>
            </a:pPr>
            <a:r>
              <a:rPr lang="en-US" sz="1200" dirty="0"/>
              <a:t>How children show their grief</a:t>
            </a:r>
          </a:p>
          <a:p>
            <a:pPr marL="457200" indent="-457200">
              <a:lnSpc>
                <a:spcPct val="80000"/>
              </a:lnSpc>
              <a:spcAft>
                <a:spcPts val="1200"/>
              </a:spcAft>
              <a:buAutoNum type="arabicPeriod"/>
            </a:pPr>
            <a:r>
              <a:rPr lang="en-US" sz="1200" dirty="0"/>
              <a:t>Reactions of children to loss</a:t>
            </a:r>
          </a:p>
          <a:p>
            <a:pPr marL="457200" indent="-457200">
              <a:lnSpc>
                <a:spcPct val="80000"/>
              </a:lnSpc>
              <a:spcAft>
                <a:spcPts val="1200"/>
              </a:spcAft>
              <a:buAutoNum type="arabicPeriod"/>
            </a:pPr>
            <a:r>
              <a:rPr lang="en-US" sz="1200" dirty="0"/>
              <a:t>Shame and guilt following a death</a:t>
            </a:r>
          </a:p>
          <a:p>
            <a:pPr marL="457200" indent="-457200">
              <a:lnSpc>
                <a:spcPct val="80000"/>
              </a:lnSpc>
              <a:spcAft>
                <a:spcPts val="1200"/>
              </a:spcAft>
              <a:buAutoNum type="arabicPeriod"/>
            </a:pPr>
            <a:r>
              <a:rPr lang="en-US" sz="1200" dirty="0"/>
              <a:t>Impact of grief on learning</a:t>
            </a:r>
          </a:p>
          <a:p>
            <a:pPr marL="457200" indent="-457200">
              <a:lnSpc>
                <a:spcPct val="80000"/>
              </a:lnSpc>
              <a:spcAft>
                <a:spcPts val="1200"/>
              </a:spcAft>
              <a:buAutoNum type="arabicPeriod"/>
            </a:pPr>
            <a:r>
              <a:rPr lang="en-US" sz="1200" dirty="0"/>
              <a:t>Types of losses</a:t>
            </a:r>
          </a:p>
          <a:p>
            <a:pPr marL="457200" indent="-457200">
              <a:lnSpc>
                <a:spcPct val="80000"/>
              </a:lnSpc>
              <a:spcAft>
                <a:spcPts val="1200"/>
              </a:spcAft>
              <a:buAutoNum type="arabicPeriod"/>
            </a:pPr>
            <a:r>
              <a:rPr lang="en-US" sz="1200" dirty="0"/>
              <a:t>Grief triggers </a:t>
            </a:r>
          </a:p>
          <a:p>
            <a:pPr marL="457200" marR="0" indent="-457200" algn="l" defTabSz="914400" rtl="0" eaLnBrk="1" fontAlgn="auto" latinLnBrk="0" hangingPunct="1">
              <a:lnSpc>
                <a:spcPct val="80000"/>
              </a:lnSpc>
              <a:spcBef>
                <a:spcPts val="0"/>
              </a:spcBef>
              <a:spcAft>
                <a:spcPts val="1200"/>
              </a:spcAft>
              <a:buClrTx/>
              <a:buSzTx/>
              <a:buFontTx/>
              <a:buAutoNum type="arabicPeriod"/>
              <a:tabLst/>
              <a:defRPr/>
            </a:pPr>
            <a:r>
              <a:rPr lang="en-US" sz="1200" dirty="0"/>
              <a:t>How grief will occur over time </a:t>
            </a:r>
          </a:p>
          <a:p>
            <a:pPr eaLnBrk="1" hangingPunct="1">
              <a:spcBef>
                <a:spcPct val="0"/>
              </a:spcBef>
            </a:pPr>
            <a:endParaRPr lang="en-US" dirty="0">
              <a:ea typeface="ＭＳ Ｐゴシック" panose="020B0600070205080204" pitchFamily="34" charset="-128"/>
            </a:endParaRPr>
          </a:p>
          <a:p>
            <a:pPr eaLnBrk="1" hangingPunct="1">
              <a:spcBef>
                <a:spcPct val="0"/>
              </a:spcBef>
            </a:pPr>
            <a:r>
              <a:rPr lang="en-US" dirty="0">
                <a:ea typeface="ＭＳ Ｐゴシック" panose="020B0600070205080204" pitchFamily="34" charset="-128"/>
              </a:rPr>
              <a:t>Throughout this presentation, the term “children” will be used to refer to school-age children of all ages, including adolescents, unless otherwise indicated.</a:t>
            </a:r>
          </a:p>
          <a:p>
            <a:pPr eaLnBrk="1" hangingPunct="1">
              <a:spcBef>
                <a:spcPct val="0"/>
              </a:spcBef>
            </a:pPr>
            <a:endParaRPr lang="en-US"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8815A45-D01B-4303-B217-FB622E50D6BE}" type="slidenum">
              <a:rPr lang="en-US">
                <a:solidFill>
                  <a:prstClr val="black"/>
                </a:solidFill>
              </a:rPr>
              <a:pPr>
                <a:spcBef>
                  <a:spcPct val="0"/>
                </a:spcBef>
              </a:pPr>
              <a:t>2</a:t>
            </a:fld>
            <a:endParaRPr lang="en-US">
              <a:solidFill>
                <a:prstClr val="black"/>
              </a:solidFill>
            </a:endParaRPr>
          </a:p>
        </p:txBody>
      </p:sp>
    </p:spTree>
    <p:extLst>
      <p:ext uri="{BB962C8B-B14F-4D97-AF65-F5344CB8AC3E}">
        <p14:creationId xmlns:p14="http://schemas.microsoft.com/office/powerpoint/2010/main" val="2074286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Children in communities with high rates of violence often experience cumulative loss.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these communities: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lnSpc>
                <a:spcPct val="100000"/>
              </a:lnSpc>
              <a:spcBef>
                <a:spcPts val="0"/>
              </a:spcBef>
              <a:buFont typeface="Arial" panose="020B0604020202020204" pitchFamily="34" charset="0"/>
              <a:buChar char="•"/>
              <a:defRPr/>
            </a:pPr>
            <a:r>
              <a:rPr lang="en-US" u="none" dirty="0"/>
              <a:t>Students may have experienced the death of multiple peers and family members</a:t>
            </a:r>
            <a:r>
              <a:rPr lang="en-US" u="none" baseline="0" dirty="0"/>
              <a:t> but </a:t>
            </a:r>
            <a:r>
              <a:rPr lang="en-US" u="none" dirty="0"/>
              <a:t>do not become accustomed to such losses. Rather, they become more sensitized to loss and death. Adults too often assume these children have somehow become accustomed to these losses. They fail to recognize students’ many acute expressions of grief.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Poverty and neighborhood disorganization may complicate the child’s adjustment.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Children will benefit from adult guidance about how to express their thoughts and feelings, and how to cope best under these frightening circumstances. Children in this setting may have personal resiliency, but often lack sufficient external support to cope effectively with death. With each subsequent death, they emerge more vulnerable to the impact of future loss.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Children may turn to peers for support and engage in a range of risky behaviors to challenge their fears about their own mortality. Children who are afraid of dying from violence may place</a:t>
            </a:r>
            <a:r>
              <a:rPr lang="en-US" u="none" baseline="0" dirty="0"/>
              <a:t> themselves in risky or violent situations in order to reassure themselves that they will survive (this may represent counter-phobic behavior and reactive risk-taking). </a:t>
            </a:r>
            <a:r>
              <a:rPr lang="en-US" u="none" dirty="0"/>
              <a:t>Children afraid of dying from community violence may also join gangs if they believe that is their sole option for finding protection. Their failure to ask for support from adults in their school is often not because they don’t need it, but because they believe it is futile to ask.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Children benefit from being reminded of their personal resiliency and the support system they still have. Students in these communities may come to believe that adults are unable or unwilling to provide support after a death has occurred. </a:t>
            </a:r>
          </a:p>
          <a:p>
            <a:pPr marL="171450" indent="-171450">
              <a:buFont typeface="Arial" panose="020B0604020202020204" pitchFamily="34" charset="0"/>
              <a:buChar char="•"/>
            </a:pPr>
            <a:r>
              <a:rPr lang="en-US" u="none" dirty="0"/>
              <a:t>School personnel can achieve a great deal by providing opportunities for grieving students to express themselves and be heard by concerned, caring, and competent adults.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 </a:t>
            </a:r>
          </a:p>
          <a:p>
            <a:endParaRPr lang="en-US" u="none" dirty="0"/>
          </a:p>
          <a:p>
            <a:r>
              <a:rPr lang="en-US" u="none" dirty="0"/>
              <a:t> </a:t>
            </a:r>
          </a:p>
          <a:p>
            <a:r>
              <a:rPr lang="en-US" u="none" dirty="0"/>
              <a:t> </a:t>
            </a:r>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944313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b="0" dirty="0">
                <a:solidFill>
                  <a:srgbClr val="663300"/>
                </a:solidFill>
                <a:latin typeface="+mn-lt"/>
              </a:rPr>
              <a:t>Grief triggers are sudden unanticipated reminders of the person who died that may cause powerful emotional responses in grieving children, such as:</a:t>
            </a:r>
          </a:p>
          <a:p>
            <a:endParaRPr lang="en-US" b="1" dirty="0">
              <a:solidFill>
                <a:srgbClr val="663300"/>
              </a:solidFill>
              <a:latin typeface="+mn-lt"/>
            </a:endParaRPr>
          </a:p>
          <a:p>
            <a:r>
              <a:rPr lang="en-US" sz="1200" dirty="0"/>
              <a:t>• Hearing a song or seeing a TV show </a:t>
            </a:r>
            <a:r>
              <a:rPr lang="en-US" sz="1200" baseline="0" dirty="0"/>
              <a:t>that reminds the child about a missing family member</a:t>
            </a:r>
            <a:endParaRPr lang="en-US" sz="1200" dirty="0"/>
          </a:p>
          <a:p>
            <a:r>
              <a:rPr lang="en-US" sz="1200" dirty="0"/>
              <a:t>• Special occasions (e.g. holidays, birthdays, Mother’s or Father’s Day) </a:t>
            </a:r>
          </a:p>
          <a:p>
            <a:r>
              <a:rPr lang="en-US" sz="1200" dirty="0"/>
              <a:t>• Transitions such</a:t>
            </a:r>
            <a:r>
              <a:rPr lang="en-US" sz="1200" baseline="0" dirty="0"/>
              <a:t> as </a:t>
            </a:r>
            <a:r>
              <a:rPr lang="en-US" sz="1200" dirty="0"/>
              <a:t>graduation, starting at a new school,</a:t>
            </a:r>
            <a:r>
              <a:rPr lang="en-US" sz="1200" baseline="0" dirty="0"/>
              <a:t> or </a:t>
            </a:r>
            <a:r>
              <a:rPr lang="en-US" sz="1200" dirty="0"/>
              <a:t>moving,</a:t>
            </a:r>
            <a:r>
              <a:rPr lang="en-US" sz="1200" baseline="0" dirty="0"/>
              <a:t> when the presence of a friend or family member may be particularly missed</a:t>
            </a:r>
            <a:endParaRPr lang="en-US" sz="1200" dirty="0"/>
          </a:p>
          <a:p>
            <a:r>
              <a:rPr lang="en-US" sz="1200" dirty="0"/>
              <a:t>• Lost opportunities for special interactions with the person who died</a:t>
            </a:r>
            <a:r>
              <a:rPr lang="en-US" sz="1200" baseline="0" dirty="0"/>
              <a:t> such as school </a:t>
            </a:r>
            <a:r>
              <a:rPr lang="en-US" sz="1200" dirty="0"/>
              <a:t>performances, sports events, father-daughter dances </a:t>
            </a:r>
          </a:p>
          <a:p>
            <a:endParaRPr lang="en-US" sz="1200" dirty="0"/>
          </a:p>
          <a:p>
            <a:r>
              <a:rPr lang="en-US" sz="1200" dirty="0"/>
              <a:t>Grief triggers catch children off guard,</a:t>
            </a:r>
            <a:r>
              <a:rPr lang="en-US" sz="1200" baseline="0" dirty="0"/>
              <a:t> may make them feel out of control or embarrassed and temporarily interfere with their ability to concentrate and learn.</a:t>
            </a:r>
          </a:p>
          <a:p>
            <a:endParaRPr lang="en-US" sz="1200" b="1" baseline="0" dirty="0"/>
          </a:p>
          <a:p>
            <a:r>
              <a:rPr lang="en-US" sz="1200" b="1" dirty="0"/>
              <a:t>*** Grief Triggers</a:t>
            </a:r>
          </a:p>
          <a:p>
            <a:endParaRPr lang="en-US" sz="1200" b="1" dirty="0"/>
          </a:p>
          <a:p>
            <a:r>
              <a:rPr lang="en-US" dirty="0" smtClean="0">
                <a:hlinkClick r:id="rId3"/>
              </a:rPr>
              <a:t>https://grievingstudents.org/module-section/grief-triggers/</a:t>
            </a:r>
            <a:endParaRPr lang="en-US" sz="1200" b="1"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908179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none" dirty="0"/>
              <a:t>Grief proceeds on its own terms. There is no set time frame. There are no firm stages. The second year after a death can seem even more challenging than the first. However, this is a point where the support and concern available immediately after a death has diminished greatly—sometimes it has virtually disappeared. In many ways, children never get over a significant loss.  </a:t>
            </a:r>
          </a:p>
          <a:p>
            <a:pPr marL="171450" indent="-171450">
              <a:buFont typeface="Arial" panose="020B0604020202020204" pitchFamily="34" charset="0"/>
              <a:buChar char="•"/>
            </a:pPr>
            <a:r>
              <a:rPr lang="en-US" u="none" dirty="0"/>
              <a:t>As children grow and develop, even normative transitions and changes in their lives will remind them of the loss. A boy whose father died while he was in elementary school may miss him acutely when he enters puberty or transitions to college, at college graduation, when he is married, and when he has children or grandchildren.</a:t>
            </a:r>
          </a:p>
          <a:p>
            <a:pPr marL="171450" indent="-171450">
              <a:buFont typeface="Arial" panose="020B0604020202020204" pitchFamily="34" charset="0"/>
              <a:buChar char="•"/>
            </a:pPr>
            <a:r>
              <a:rPr lang="en-US" sz="1200" u="none" dirty="0"/>
              <a:t>As children develop, they become more capable of understanding and adjusting to their loss. </a:t>
            </a:r>
            <a:r>
              <a:rPr lang="en-US" u="none" dirty="0"/>
              <a:t>The work of grieving becomes less difficult and requires less energy. It begins as a full-time job, but becomes more of a part-time effort that allows other meaningful work and experiences to occur. Grieving lasts a lifetime, but does not need to consume a life.</a:t>
            </a:r>
          </a:p>
          <a:p>
            <a:pPr marL="171450" indent="-171450">
              <a:buFont typeface="Arial" panose="020B0604020202020204" pitchFamily="34" charset="0"/>
              <a:buChar char="•"/>
            </a:pPr>
            <a:r>
              <a:rPr lang="en-US" u="none" dirty="0"/>
              <a:t>Children experience grief differently over time, and often revisit deep feelings at special events and times of transition. It can be helpful when teachers make a special effort to connect</a:t>
            </a:r>
            <a:r>
              <a:rPr lang="en-US" u="none" baseline="0" dirty="0"/>
              <a:t> with </a:t>
            </a:r>
            <a:r>
              <a:rPr lang="en-US" u="none" dirty="0"/>
              <a:t>students at such moments. These may include: holidays,</a:t>
            </a:r>
            <a:r>
              <a:rPr lang="en-US" u="none" baseline="0" dirty="0"/>
              <a:t> b</a:t>
            </a:r>
            <a:r>
              <a:rPr lang="en-US" u="none" dirty="0"/>
              <a:t>irthdays,</a:t>
            </a:r>
            <a:r>
              <a:rPr lang="en-US" u="none" baseline="0" dirty="0"/>
              <a:t> m</a:t>
            </a:r>
            <a:r>
              <a:rPr lang="en-US" u="none" dirty="0"/>
              <a:t>oves to a new grade or school </a:t>
            </a:r>
            <a:r>
              <a:rPr lang="en-US" u="none" baseline="0" dirty="0"/>
              <a:t>and a</a:t>
            </a:r>
            <a:r>
              <a:rPr lang="en-US" u="none" dirty="0"/>
              <a:t>wards and other recognition.  </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698353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High school juniors and seniors may be especially challenged by the death of a family member or close friend</a:t>
            </a:r>
            <a:r>
              <a:rPr lang="en-US" u="none" baseline="0" dirty="0"/>
              <a:t> because adolescences are:</a:t>
            </a:r>
            <a:endParaRPr lang="en-US" u="none" dirty="0"/>
          </a:p>
          <a:p>
            <a:endParaRPr lang="en-US" u="non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Expected to be more mature and better able to handle the concepts and consequences of a death</a:t>
            </a:r>
            <a:r>
              <a:rPr lang="en-US" sz="1200" u="none" baseline="0" dirty="0"/>
              <a:t> - </a:t>
            </a:r>
            <a:r>
              <a:rPr lang="en-US" u="none" dirty="0"/>
              <a:t>Adults may believe that adolescents don’t need the kind of support and outreach that younger children do at the time of a death. Adolescents may even be</a:t>
            </a:r>
            <a:r>
              <a:rPr lang="en-US" u="none" baseline="0" dirty="0"/>
              <a:t> </a:t>
            </a:r>
            <a:r>
              <a:rPr lang="en-US" u="none" dirty="0"/>
              <a:t>expected to provide comfort to both parents and younger siblings, and required to take on more adult responsibilities in the family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Difficulties concentrating may impact on their future</a:t>
            </a:r>
            <a:r>
              <a:rPr lang="en-US" sz="1200" u="none" baseline="0" dirty="0"/>
              <a:t> - </a:t>
            </a:r>
            <a:r>
              <a:rPr lang="en-US" u="none" dirty="0"/>
              <a:t>They are coping with heightened academic demands and scrutiny. Difficulties concentrating and learning that are common in bereavement may seem to carry major implications for their future success.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Ambivalence about independence &amp; worry about need for support</a:t>
            </a:r>
            <a:r>
              <a:rPr lang="en-US" sz="1200" u="none" baseline="0" dirty="0"/>
              <a:t> - </a:t>
            </a:r>
            <a:r>
              <a:rPr lang="en-US" u="none" dirty="0"/>
              <a:t>Students who are considering upcoming independence from their families—by going to college, embarking on a career, or leaving the family home—are typically ambivalent to some degree. They want separation from their parents, but also worry about how well they can live without their family’s support and comfort.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Anxious about leaving friends and family behind</a:t>
            </a:r>
            <a:r>
              <a:rPr lang="en-US" u="none" baseline="0" dirty="0"/>
              <a:t> - </a:t>
            </a:r>
            <a:r>
              <a:rPr lang="en-US" u="none" dirty="0"/>
              <a:t>They may worry that something will happen to their loved ones, or to themselves, if they don’t remain together.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Feel obligated to surviving family members –</a:t>
            </a:r>
            <a:r>
              <a:rPr lang="en-US" sz="1200" u="none" baseline="0" dirty="0"/>
              <a:t> Adolescents may feel</a:t>
            </a:r>
            <a:r>
              <a:rPr lang="en-US" u="none" dirty="0"/>
              <a:t> new obligations to assist a surviving parent with chores, provide emotional support, or work to help the family financially.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Feel selfish about pursuing personal goals</a:t>
            </a:r>
            <a:r>
              <a:rPr lang="en-US" sz="1200" u="none" baseline="0" dirty="0"/>
              <a:t> - </a:t>
            </a:r>
            <a:r>
              <a:rPr lang="en-US" u="none" dirty="0"/>
              <a:t>A plan to pursue personal goals may feel like a selfish act, or even abandonment.  </a:t>
            </a:r>
          </a:p>
          <a:p>
            <a:endParaRPr lang="en-US" dirty="0"/>
          </a:p>
          <a:p>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842824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presentation was developed by the National Center for School Crisis and Bereavement, located at the University of Southern California School of Social Work.  </a:t>
            </a:r>
          </a:p>
          <a:p>
            <a:endParaRPr lang="en-US" baseline="0" dirty="0"/>
          </a:p>
          <a:p>
            <a:r>
              <a:rPr lang="en-US" baseline="0" smtClean="0"/>
              <a:t>August 2019 version</a:t>
            </a:r>
            <a:r>
              <a:rPr lang="en-US" baseline="0" dirty="0"/>
              <a:t>.</a:t>
            </a: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28430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C970F5-ADAB-4E1C-A52F-0ED44C3880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3794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Coalition to Support Grieving Students was convened by the New York Life Foundation and the National Center for School Crisis and Bereavement, which is led by pediatrician and childhood bereavement expert David J. </a:t>
            </a:r>
            <a:r>
              <a:rPr lang="en-US" dirty="0" err="1"/>
              <a:t>Schonfeld</a:t>
            </a:r>
            <a:r>
              <a:rPr lang="en-US" dirty="0"/>
              <a:t>, M.D. </a:t>
            </a:r>
          </a:p>
          <a:p>
            <a:endParaRPr lang="en-US" dirty="0"/>
          </a:p>
          <a:p>
            <a:r>
              <a:rPr lang="en-US" dirty="0"/>
              <a:t>The efforts of the Coalition</a:t>
            </a:r>
            <a:r>
              <a:rPr lang="en-US" baseline="0" dirty="0"/>
              <a:t> have led to the establishment of a unified voice in ways schools can support grieving students. The www.grievingstudents.org website features a variety of training resources including videos, handouts and links to additional resources.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4632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website grievingstudents.org</a:t>
            </a:r>
            <a:r>
              <a:rPr lang="en-US" baseline="0" dirty="0"/>
              <a:t> is </a:t>
            </a:r>
            <a:r>
              <a:rPr lang="en-US" dirty="0"/>
              <a:t>an innovative multimedia resource designed to empower educators and school professionals in their efforts to support grieving students.</a:t>
            </a:r>
          </a:p>
          <a:p>
            <a:endParaRPr lang="en-US" dirty="0"/>
          </a:p>
          <a:p>
            <a:r>
              <a:rPr lang="en-US" dirty="0"/>
              <a:t>The website offers</a:t>
            </a:r>
            <a:r>
              <a:rPr lang="en-US" baseline="0" dirty="0"/>
              <a:t> information in six topic sections important to schools in their work to support grieving students:</a:t>
            </a:r>
          </a:p>
          <a:p>
            <a:pPr marL="171450" indent="-171450">
              <a:buFont typeface="Arial" panose="020B0604020202020204" pitchFamily="34" charset="0"/>
              <a:buChar char="•"/>
            </a:pPr>
            <a:r>
              <a:rPr lang="en-US" baseline="0" dirty="0"/>
              <a:t>Conversation and Support</a:t>
            </a:r>
          </a:p>
          <a:p>
            <a:pPr marL="171450" indent="-171450">
              <a:buFont typeface="Arial" panose="020B0604020202020204" pitchFamily="34" charset="0"/>
              <a:buChar char="•"/>
            </a:pPr>
            <a:r>
              <a:rPr lang="en-US" baseline="0" dirty="0"/>
              <a:t>Developmental and Cultural Considerations</a:t>
            </a:r>
          </a:p>
          <a:p>
            <a:pPr marL="171450" indent="-171450">
              <a:buFont typeface="Arial" panose="020B0604020202020204" pitchFamily="34" charset="0"/>
              <a:buChar char="•"/>
            </a:pPr>
            <a:r>
              <a:rPr lang="en-US" baseline="0" dirty="0"/>
              <a:t>Practical Considerations</a:t>
            </a:r>
          </a:p>
          <a:p>
            <a:pPr marL="171450" indent="-171450">
              <a:buFont typeface="Arial" panose="020B0604020202020204" pitchFamily="34" charset="0"/>
              <a:buChar char="•"/>
            </a:pPr>
            <a:r>
              <a:rPr lang="en-US" baseline="0" dirty="0"/>
              <a:t>Reactions and Triggers</a:t>
            </a:r>
          </a:p>
          <a:p>
            <a:pPr marL="171450" indent="-171450">
              <a:buFont typeface="Arial" panose="020B0604020202020204" pitchFamily="34" charset="0"/>
              <a:buChar char="•"/>
            </a:pPr>
            <a:r>
              <a:rPr lang="en-US" baseline="0" dirty="0"/>
              <a:t>Professional Preparation and Self-Care</a:t>
            </a:r>
          </a:p>
          <a:p>
            <a:pPr marL="171450" indent="-171450">
              <a:buFont typeface="Arial" panose="020B0604020202020204" pitchFamily="34" charset="0"/>
              <a:buChar char="•"/>
            </a:pPr>
            <a:r>
              <a:rPr lang="en-US" baseline="0" dirty="0"/>
              <a:t>Crisis and Other Special Circumstances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Each topic section contains 2 - 4 video modules. Each video is accompanied by downloadable handouts that summarize major points covered in the module.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Links to additional resources for schools and families are also available </a:t>
            </a:r>
            <a:r>
              <a:rPr lang="en-US" b="1" baseline="0" dirty="0" smtClean="0"/>
              <a:t>(</a:t>
            </a:r>
            <a:r>
              <a:rPr lang="en-US" b="1" dirty="0" smtClean="0">
                <a:hlinkClick r:id="rId3"/>
              </a:rPr>
              <a:t>https://grievingstudents.org/resources/additional-resources/</a:t>
            </a:r>
            <a:r>
              <a:rPr lang="en-US" b="1" dirty="0" smtClean="0"/>
              <a:t>)</a:t>
            </a:r>
            <a:r>
              <a:rPr lang="en-US" dirty="0" smtClean="0"/>
              <a:t> </a:t>
            </a:r>
            <a:r>
              <a:rPr lang="en-US" baseline="0" dirty="0" smtClean="0"/>
              <a:t>including</a:t>
            </a:r>
            <a:r>
              <a:rPr lang="en-US" baseline="0" dirty="0"/>
              <a:t>:</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Parent Booklet: After a Loved One Dies – English &amp; Spanish</a:t>
            </a:r>
          </a:p>
          <a:p>
            <a:pPr marL="171450" indent="-171450">
              <a:buFont typeface="Arial" panose="020B0604020202020204" pitchFamily="34" charset="0"/>
              <a:buChar char="•"/>
            </a:pPr>
            <a:r>
              <a:rPr lang="en-US" baseline="0" dirty="0"/>
              <a:t>Guidelines for Responding to the Death of a Student or School Staff</a:t>
            </a:r>
          </a:p>
          <a:p>
            <a:pPr marL="171450" indent="-171450">
              <a:buFont typeface="Arial" panose="020B0604020202020204" pitchFamily="34" charset="0"/>
              <a:buChar char="•"/>
            </a:pPr>
            <a:r>
              <a:rPr lang="en-US" baseline="0" dirty="0"/>
              <a:t>Guidelines for Responding to a Death by Suicide</a:t>
            </a:r>
          </a:p>
          <a:p>
            <a:pPr marL="171450" indent="-171450">
              <a:buFont typeface="Arial" panose="020B0604020202020204" pitchFamily="34" charset="0"/>
              <a:buChar char="•"/>
            </a:pPr>
            <a:r>
              <a:rPr lang="en-US" baseline="0" dirty="0"/>
              <a:t>US DOE ERCM Express: Coping With the Death of a Student or Staff Member</a:t>
            </a:r>
          </a:p>
          <a:p>
            <a:pPr marL="171450" indent="-171450">
              <a:buFont typeface="Arial" panose="020B0604020202020204" pitchFamily="34" charset="0"/>
              <a:buChar char="•"/>
            </a:pPr>
            <a:r>
              <a:rPr lang="en-US" baseline="0" dirty="0"/>
              <a:t>Booklet: Supporting Our Students</a:t>
            </a:r>
          </a:p>
          <a:p>
            <a:pPr marL="171450" indent="-171450">
              <a:buFont typeface="Arial" panose="020B0604020202020204" pitchFamily="34" charset="0"/>
              <a:buChar char="•"/>
            </a:pPr>
            <a:r>
              <a:rPr lang="en-US" baseline="0" dirty="0"/>
              <a:t>Handout: Supporting Your Child</a:t>
            </a:r>
          </a:p>
          <a:p>
            <a:pPr marL="171450" indent="-171450">
              <a:buFont typeface="Arial" panose="020B0604020202020204" pitchFamily="34" charset="0"/>
              <a:buChar char="•"/>
            </a:pPr>
            <a:r>
              <a:rPr lang="en-US" baseline="0" dirty="0"/>
              <a:t>Teacher Training </a:t>
            </a:r>
            <a:r>
              <a:rPr lang="en-US" baseline="0" dirty="0" err="1"/>
              <a:t>Powerpoint</a:t>
            </a:r>
            <a:r>
              <a:rPr lang="en-US" baseline="0" dirty="0"/>
              <a:t>: Children and Bereavement: How Teachers and Schools Can Help</a:t>
            </a:r>
          </a:p>
          <a:p>
            <a:pPr marL="171450" indent="-171450">
              <a:buFont typeface="Arial" panose="020B0604020202020204" pitchFamily="34" charset="0"/>
              <a:buChar char="•"/>
            </a:pPr>
            <a:r>
              <a:rPr lang="en-US" baseline="0" dirty="0"/>
              <a:t>National and Regional Support Resources </a:t>
            </a:r>
          </a:p>
          <a:p>
            <a:pPr marL="171450" indent="-171450">
              <a:buFont typeface="Arial" panose="020B0604020202020204" pitchFamily="34" charset="0"/>
              <a:buChar char="•"/>
            </a:pPr>
            <a:r>
              <a:rPr lang="en-US" baseline="0" dirty="0"/>
              <a:t>Article: Coping With Loss</a:t>
            </a:r>
          </a:p>
          <a:p>
            <a:pPr marL="171450" indent="-171450">
              <a:buFont typeface="Arial" panose="020B0604020202020204" pitchFamily="34" charset="0"/>
              <a:buChar char="•"/>
            </a:pPr>
            <a:r>
              <a:rPr lang="en-US" baseline="0" dirty="0"/>
              <a:t>Article: School Crisis Response Initiative</a:t>
            </a:r>
          </a:p>
          <a:p>
            <a:pPr marL="171450" indent="-171450">
              <a:buFont typeface="Arial" panose="020B0604020202020204" pitchFamily="34" charset="0"/>
              <a:buChar char="•"/>
            </a:pPr>
            <a:r>
              <a:rPr lang="en-US" baseline="0" dirty="0"/>
              <a:t>Article: Talking With Children About Death </a:t>
            </a:r>
          </a:p>
          <a:p>
            <a:pPr marL="0" indent="0">
              <a:buFont typeface="Arial" panose="020B0604020202020204" pitchFamily="34" charset="0"/>
              <a:buNone/>
            </a:pPr>
            <a:r>
              <a:rPr lang="en-US" baseline="0" dirty="0"/>
              <a:t>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993052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anose="020B0600070205080204" pitchFamily="34" charset="-128"/>
              </a:rPr>
              <a:t>A free booklet for parents on how to talk to and support their children after a death can be downloaded in both English and Spanish at www.achildingrief.com.</a:t>
            </a:r>
          </a:p>
          <a:p>
            <a:endParaRPr lang="en-US" dirty="0">
              <a:ea typeface="ＭＳ Ｐゴシック" panose="020B0600070205080204" pitchFamily="34" charset="-128"/>
            </a:endParaRPr>
          </a:p>
          <a:p>
            <a:r>
              <a:rPr lang="en-US" b="0" dirty="0">
                <a:ea typeface="ＭＳ Ｐゴシック" panose="020B0600070205080204" pitchFamily="34" charset="-128"/>
              </a:rPr>
              <a:t>Those looking for more detailed information may wish to read </a:t>
            </a:r>
            <a:r>
              <a:rPr lang="en-US" b="1" i="1" dirty="0">
                <a:ea typeface="ＭＳ Ｐゴシック" panose="020B0600070205080204" pitchFamily="34" charset="-128"/>
              </a:rPr>
              <a:t>The Grieving Student</a:t>
            </a:r>
            <a:r>
              <a:rPr lang="en-US" b="1" i="1" baseline="0" dirty="0">
                <a:ea typeface="ＭＳ Ｐゴシック" panose="020B0600070205080204" pitchFamily="34" charset="-128"/>
              </a:rPr>
              <a:t>: A Teacher’s Guide</a:t>
            </a:r>
            <a:r>
              <a:rPr lang="en-US" b="0" i="1" baseline="0" dirty="0">
                <a:ea typeface="ＭＳ Ｐゴシック" panose="020B0600070205080204" pitchFamily="34" charset="-128"/>
              </a:rPr>
              <a:t>,</a:t>
            </a:r>
            <a:r>
              <a:rPr lang="en-US" i="1" baseline="0" dirty="0">
                <a:ea typeface="ＭＳ Ｐゴシック" panose="020B0600070205080204" pitchFamily="34" charset="-128"/>
              </a:rPr>
              <a:t> </a:t>
            </a:r>
            <a:r>
              <a:rPr lang="en-US" baseline="0" dirty="0">
                <a:ea typeface="ＭＳ Ｐゴシック" panose="020B0600070205080204" pitchFamily="34" charset="-128"/>
              </a:rPr>
              <a:t>published by Brookes Publishing. </a:t>
            </a:r>
            <a:r>
              <a:rPr lang="en-US" sz="1200" b="0" i="0" kern="1200" dirty="0">
                <a:solidFill>
                  <a:schemeClr val="tx1"/>
                </a:solidFill>
                <a:effectLst/>
                <a:latin typeface="+mn-lt"/>
                <a:ea typeface="+mn-ea"/>
                <a:cs typeface="+mn-cs"/>
              </a:rPr>
              <a:t>Teachers can be a critical lifeline for a grieving child—and now they have a practical guidebook to help them provide sensitive support to students of all ages. Educators will get the real-world tips, strategies, and insights they need to:</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explain the major concepts of death in age-appropriate ways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respond constructively to children's common feelings and behaviors after a death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initiate and maintain positive, helpful communication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learn what to say and what not to say when a child or family is grieving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simple commemorative activities at school to help students cope with their feelings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address children's responses to different causes of death, including suicide, illness, and violence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help a child who is "stuck" in a difficult phase of grief</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provide ongoing assistance when triggers of grief renew a child's sense of loss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notify and support students after a death that affects the whole school community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This guide was written</a:t>
            </a:r>
            <a:r>
              <a:rPr lang="en-US" sz="1200" b="0" i="0" kern="1200" baseline="0" dirty="0">
                <a:solidFill>
                  <a:schemeClr val="tx1"/>
                </a:solidFill>
                <a:effectLst/>
                <a:latin typeface="+mn-lt"/>
                <a:ea typeface="+mn-ea"/>
                <a:cs typeface="+mn-cs"/>
              </a:rPr>
              <a:t> by David J. </a:t>
            </a:r>
            <a:r>
              <a:rPr lang="en-US" sz="1200" b="0" i="0" kern="1200" baseline="0" dirty="0" err="1">
                <a:solidFill>
                  <a:schemeClr val="tx1"/>
                </a:solidFill>
                <a:effectLst/>
                <a:latin typeface="+mn-lt"/>
                <a:ea typeface="+mn-ea"/>
                <a:cs typeface="+mn-cs"/>
              </a:rPr>
              <a:t>Schonfeld</a:t>
            </a:r>
            <a:r>
              <a:rPr lang="en-US" sz="1200" b="0" i="0" kern="1200" baseline="0" dirty="0">
                <a:solidFill>
                  <a:schemeClr val="tx1"/>
                </a:solidFill>
                <a:effectLst/>
                <a:latin typeface="+mn-lt"/>
                <a:ea typeface="+mn-ea"/>
                <a:cs typeface="+mn-cs"/>
              </a:rPr>
              <a:t> and Marcia </a:t>
            </a:r>
            <a:r>
              <a:rPr lang="en-US" sz="1200" b="0" i="0" kern="1200" baseline="0" dirty="0" err="1">
                <a:solidFill>
                  <a:schemeClr val="tx1"/>
                </a:solidFill>
                <a:effectLst/>
                <a:latin typeface="+mn-lt"/>
                <a:ea typeface="+mn-ea"/>
                <a:cs typeface="+mn-cs"/>
              </a:rPr>
              <a:t>Quackenbush</a:t>
            </a:r>
            <a:r>
              <a:rPr lang="en-US" sz="1200" b="0" i="0" kern="1200" baseline="0" dirty="0">
                <a:solidFill>
                  <a:schemeClr val="tx1"/>
                </a:solidFill>
                <a:effectLst/>
                <a:latin typeface="+mn-lt"/>
                <a:ea typeface="+mn-ea"/>
                <a:cs typeface="+mn-cs"/>
              </a:rPr>
              <a:t> and provides additional information as well as illustrative examples to expand on the information presented in this training.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pPr eaLnBrk="1" hangingPunct="1">
              <a:spcBef>
                <a:spcPct val="0"/>
              </a:spcBef>
            </a:pPr>
            <a:endParaRPr lang="en-US" dirty="0">
              <a:ea typeface="ＭＳ Ｐゴシック" panose="020B0600070205080204" pitchFamily="34" charset="-128"/>
            </a:endParaRPr>
          </a:p>
          <a:p>
            <a:pPr eaLnBrk="1" hangingPunct="1">
              <a:spcBef>
                <a:spcPct val="0"/>
              </a:spcBef>
            </a:pPr>
            <a:endParaRPr lang="en-US" dirty="0">
              <a:ea typeface="ＭＳ Ｐゴシック" panose="020B0600070205080204" pitchFamily="34" charset="-128"/>
            </a:endParaRPr>
          </a:p>
        </p:txBody>
      </p:sp>
      <p:sp>
        <p:nvSpPr>
          <p:cNvPr id="1464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C8A26E5-B9F5-451C-9CA1-C60ED4852C9A}" type="slidenum">
              <a:rPr lang="en-US">
                <a:solidFill>
                  <a:prstClr val="black"/>
                </a:solidFill>
              </a:rPr>
              <a:pPr>
                <a:spcBef>
                  <a:spcPct val="0"/>
                </a:spcBef>
              </a:pPr>
              <a:t>28</a:t>
            </a:fld>
            <a:endParaRPr lang="en-US">
              <a:solidFill>
                <a:prstClr val="black"/>
              </a:solidFill>
            </a:endParaRPr>
          </a:p>
        </p:txBody>
      </p:sp>
    </p:spTree>
    <p:extLst>
      <p:ext uri="{BB962C8B-B14F-4D97-AF65-F5344CB8AC3E}">
        <p14:creationId xmlns:p14="http://schemas.microsoft.com/office/powerpoint/2010/main" val="50511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ea typeface="ＭＳ Ｐゴシック" panose="020B0600070205080204" pitchFamily="34" charset="-128"/>
              </a:rPr>
              <a:t>Unfortunately, loss is common in the lives of both younger children and adolescents, and this often includes the loss of someone very close. About 5% will face the death of a parent by age 16. Studies show that before they reach adulthood, almost all children will experience the death of an important person in their lives. For example, in a survey of students in two </a:t>
            </a:r>
            <a:r>
              <a:rPr lang="en-US" dirty="0" err="1">
                <a:ea typeface="ＭＳ Ｐゴシック" panose="020B0600070205080204" pitchFamily="34" charset="-128"/>
              </a:rPr>
              <a:t>midwestern</a:t>
            </a:r>
            <a:r>
              <a:rPr lang="en-US" dirty="0">
                <a:ea typeface="ＭＳ Ｐゴシック" panose="020B0600070205080204" pitchFamily="34" charset="-128"/>
              </a:rPr>
              <a:t> high schools, 90% reported the death of a family member, relative or someone they cared about; and 40% reported the death of a close friend their own age. </a:t>
            </a:r>
          </a:p>
          <a:p>
            <a:pPr eaLnBrk="1" hangingPunct="1">
              <a:spcBef>
                <a:spcPct val="0"/>
              </a:spcBef>
            </a:pPr>
            <a:r>
              <a:rPr lang="en-US" dirty="0">
                <a:ea typeface="ＭＳ Ｐゴシック" panose="020B0600070205080204" pitchFamily="34" charset="-128"/>
              </a:rPr>
              <a:t> 	</a:t>
            </a:r>
          </a:p>
          <a:p>
            <a:pPr eaLnBrk="1" hangingPunct="1">
              <a:spcBef>
                <a:spcPct val="0"/>
              </a:spcBef>
            </a:pPr>
            <a:r>
              <a:rPr lang="en-US" dirty="0">
                <a:ea typeface="ＭＳ Ｐゴシック" panose="020B0600070205080204" pitchFamily="34" charset="-128"/>
              </a:rPr>
              <a:t>It’s likely you work with grieving children every day, even if you don’t see any children who appear to be grieving.</a:t>
            </a:r>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87310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Adults don’t usually realize that from very early on in life, children develop an awareness of separation and loss and seek to engage adults in a dialogue about this. </a:t>
            </a:r>
          </a:p>
          <a:p>
            <a:pPr eaLnBrk="1" hangingPunct="1">
              <a:spcBef>
                <a:spcPct val="0"/>
              </a:spcBef>
            </a:pPr>
            <a:endParaRPr lang="en-US" dirty="0"/>
          </a:p>
          <a:p>
            <a:pPr eaLnBrk="1" hangingPunct="1">
              <a:spcBef>
                <a:spcPct val="0"/>
              </a:spcBef>
            </a:pPr>
            <a:r>
              <a:rPr lang="en-US" dirty="0"/>
              <a:t>Between six and twelve months of age, for example, infants begin to develop object-permanence,</a:t>
            </a:r>
            <a:r>
              <a:rPr lang="en-US" baseline="0" dirty="0"/>
              <a:t> and they begin to develop object permanence and they begin to</a:t>
            </a:r>
            <a:r>
              <a:rPr lang="en-US" dirty="0"/>
              <a:t>:</a:t>
            </a:r>
          </a:p>
          <a:p>
            <a:pPr marL="285750" indent="-285750">
              <a:buFont typeface="Arial" panose="020B0604020202020204" pitchFamily="34" charset="0"/>
              <a:buChar char="•"/>
            </a:pPr>
            <a:r>
              <a:rPr lang="en-US" dirty="0"/>
              <a:t>recognize that even when a person is not in their immediate view, the person exists elsewhere. </a:t>
            </a:r>
          </a:p>
          <a:p>
            <a:pPr marL="285750" indent="-285750">
              <a:buFont typeface="Arial" panose="020B0604020202020204" pitchFamily="34" charset="0"/>
              <a:buChar char="•"/>
            </a:pPr>
            <a:r>
              <a:rPr lang="en-US" dirty="0"/>
              <a:t>may become distressed at the absence of an important person.  </a:t>
            </a:r>
          </a:p>
          <a:p>
            <a:pPr eaLnBrk="1" hangingPunct="1">
              <a:spcBef>
                <a:spcPct val="0"/>
              </a:spcBef>
            </a:pPr>
            <a:endParaRPr lang="en-US" dirty="0"/>
          </a:p>
          <a:p>
            <a:pPr marL="0" marR="0" indent="0" algn="l" defTabSz="914400" rtl="0" eaLnBrk="1" fontAlgn="auto" latinLnBrk="0" hangingPunct="1">
              <a:lnSpc>
                <a:spcPct val="100000"/>
              </a:lnSpc>
              <a:spcBef>
                <a:spcPct val="0"/>
              </a:spcBef>
              <a:spcAft>
                <a:spcPts val="0"/>
              </a:spcAft>
              <a:buClrTx/>
              <a:buSzTx/>
              <a:buFontTx/>
              <a:buNone/>
              <a:tabLst/>
              <a:defRPr/>
            </a:pPr>
            <a:r>
              <a:rPr lang="en-US" dirty="0"/>
              <a:t>Infants this age all over the world begin to play the game we call peekaboo in the United States wherein they fix their attention on someone, then experience a brief separation. This is followed by heightened awareness and concern, then relief and joy at the reunion. This may be the first dialogue about loss and death children seek with adults. The translation of peekaboo from Old English is “alive or dead.” </a:t>
            </a:r>
          </a:p>
          <a:p>
            <a:pPr eaLnBrk="1" hangingPunct="1">
              <a:spcBef>
                <a:spcPct val="0"/>
              </a:spcBef>
            </a:pPr>
            <a:endParaRPr lang="en-US" dirty="0"/>
          </a:p>
          <a:p>
            <a:pPr eaLnBrk="1" hangingPunct="1">
              <a:spcBef>
                <a:spcPct val="0"/>
              </a:spcBef>
            </a:pPr>
            <a:endParaRPr lang="en-US" dirty="0">
              <a:ea typeface="ＭＳ Ｐゴシック" panose="020B0600070205080204"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32B2A5-5272-4D2E-BD28-B667C93E9F56}" type="slidenum">
              <a:rPr lang="en-US">
                <a:solidFill>
                  <a:prstClr val="black"/>
                </a:solidFill>
              </a:rPr>
              <a:pPr>
                <a:spcBef>
                  <a:spcPct val="0"/>
                </a:spcBef>
              </a:pPr>
              <a:t>4</a:t>
            </a:fld>
            <a:endParaRPr lang="en-US">
              <a:solidFill>
                <a:prstClr val="black"/>
              </a:solidFill>
            </a:endParaRPr>
          </a:p>
        </p:txBody>
      </p:sp>
    </p:spTree>
    <p:extLst>
      <p:ext uri="{BB962C8B-B14F-4D97-AF65-F5344CB8AC3E}">
        <p14:creationId xmlns:p14="http://schemas.microsoft.com/office/powerpoint/2010/main" val="363637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In order for children to understand and cope with a personal loss,</a:t>
            </a:r>
            <a:r>
              <a:rPr lang="en-US" baseline="0" dirty="0"/>
              <a:t> young children need to learn four concepts. </a:t>
            </a:r>
          </a:p>
          <a:p>
            <a:pPr eaLnBrk="1" hangingPunct="1">
              <a:spcBef>
                <a:spcPct val="0"/>
              </a:spcBef>
            </a:pPr>
            <a:r>
              <a:rPr lang="en-US" baseline="0" dirty="0"/>
              <a:t>1.	Death is irreversible</a:t>
            </a:r>
          </a:p>
          <a:p>
            <a:pPr eaLnBrk="1" hangingPunct="1">
              <a:spcBef>
                <a:spcPct val="0"/>
              </a:spcBef>
            </a:pPr>
            <a:r>
              <a:rPr lang="en-US" baseline="0" dirty="0"/>
              <a:t>2.	All life functions end completely at the time of death</a:t>
            </a:r>
          </a:p>
          <a:p>
            <a:pPr eaLnBrk="1" hangingPunct="1">
              <a:spcBef>
                <a:spcPct val="0"/>
              </a:spcBef>
            </a:pPr>
            <a:r>
              <a:rPr lang="en-US" baseline="0" dirty="0"/>
              <a:t>3.	Everything that is alive eventually dies</a:t>
            </a:r>
          </a:p>
          <a:p>
            <a:pPr eaLnBrk="1" hangingPunct="1">
              <a:spcBef>
                <a:spcPct val="0"/>
              </a:spcBef>
            </a:pPr>
            <a:r>
              <a:rPr lang="en-US" baseline="0" dirty="0"/>
              <a:t>4.	There are physical reasons someone dies</a:t>
            </a:r>
          </a:p>
          <a:p>
            <a:pPr eaLnBrk="1" hangingPunct="1">
              <a:spcBef>
                <a:spcPct val="0"/>
              </a:spcBef>
            </a:pPr>
            <a:endParaRPr lang="en-US" baseline="0" dirty="0"/>
          </a:p>
          <a:p>
            <a:pPr eaLnBrk="1" hangingPunct="1">
              <a:spcBef>
                <a:spcPct val="0"/>
              </a:spcBef>
            </a:pPr>
            <a:r>
              <a:rPr lang="en-US" dirty="0"/>
              <a:t>Most children come to understand these concepts between ages 5 and 7. Younger children can be helped to understand these concepts, especially once they have experienced a close personal loss. While older children and adolescents usually understand the four concepts more fully than younger children, they are also likely to have questions related to these concepts when a death touches them in some way. They may wonder if they were responsible in some way or worry that others they care about will die soon. If they have not previously experienced a death, accepting the true inevitability of death can be painful and confusing.</a:t>
            </a:r>
          </a:p>
          <a:p>
            <a:pPr eaLnBrk="1" hangingPunct="1">
              <a:spcBef>
                <a:spcPct val="0"/>
              </a:spcBef>
            </a:pPr>
            <a:endParaRPr lang="en-US" dirty="0"/>
          </a:p>
          <a:p>
            <a:pPr eaLnBrk="1" hangingPunct="1">
              <a:spcBef>
                <a:spcPct val="0"/>
              </a:spcBef>
            </a:pPr>
            <a:r>
              <a:rPr lang="en-US" dirty="0"/>
              <a:t>Children of any age may find comfort in a family’s faith-based beliefs. However, some religious concepts may be too abstract for young children. In addition to a family’s faith based beliefs—what happens to a person’s spirit after death, for example—it is important for children to understand the physical realities about what happens to the body. This includes the Four Concepts About Death. Teachers in non-religious schools can encourage children who ask questions related to their faith or religion about death to discuss their questions with family members. </a:t>
            </a:r>
          </a:p>
          <a:p>
            <a:pPr eaLnBrk="1" hangingPunct="1">
              <a:spcBef>
                <a:spcPct val="0"/>
              </a:spcBef>
            </a:pPr>
            <a:endParaRPr lang="en-US" dirty="0"/>
          </a:p>
          <a:p>
            <a:pPr eaLnBrk="1" hangingPunct="1">
              <a:spcBef>
                <a:spcPct val="0"/>
              </a:spcBef>
            </a:pPr>
            <a:r>
              <a:rPr lang="en-US" dirty="0"/>
              <a:t>The Four Concepts About Death are also a useful framework for explaining</a:t>
            </a:r>
            <a:r>
              <a:rPr lang="en-US" baseline="0" dirty="0"/>
              <a:t> death to </a:t>
            </a:r>
            <a:r>
              <a:rPr lang="en-US" dirty="0"/>
              <a:t>children with intellectual disabilities. Their understanding of the concepts will usually be on a level commensurate with their level of general cognitive functioning. Even if they cannot fully comprehend the concepts or communicate their understanding, they are likely to be deeply affected by a close personal loss and benefit from efforts to help them better understand.</a:t>
            </a:r>
          </a:p>
          <a:p>
            <a:pPr eaLnBrk="1" hangingPunct="1">
              <a:spcBef>
                <a:spcPct val="0"/>
              </a:spcBef>
            </a:pPr>
            <a:endParaRPr lang="en-US" b="1" dirty="0"/>
          </a:p>
          <a:p>
            <a:pPr eaLnBrk="1" hangingPunct="1">
              <a:spcBef>
                <a:spcPct val="0"/>
              </a:spcBef>
            </a:pPr>
            <a:r>
              <a:rPr lang="en-US" b="1" dirty="0"/>
              <a:t>***</a:t>
            </a:r>
            <a:r>
              <a:rPr lang="en-US" b="1" baseline="0" dirty="0"/>
              <a:t> Concepts of Death</a:t>
            </a:r>
          </a:p>
          <a:p>
            <a:pPr eaLnBrk="1" hangingPunct="1">
              <a:spcBef>
                <a:spcPct val="0"/>
              </a:spcBef>
            </a:pPr>
            <a:endParaRPr lang="en-US" b="1" baseline="0" dirty="0"/>
          </a:p>
          <a:p>
            <a:pPr eaLnBrk="1" hangingPunct="1">
              <a:spcBef>
                <a:spcPct val="0"/>
              </a:spcBef>
            </a:pPr>
            <a:r>
              <a:rPr lang="en-US" dirty="0" smtClean="0">
                <a:hlinkClick r:id="rId3"/>
              </a:rPr>
              <a:t>https://grievingstudents.org/module-section/concepts-of-death/</a:t>
            </a:r>
            <a:endParaRPr lang="en-US" dirty="0"/>
          </a:p>
          <a:p>
            <a:pPr eaLnBrk="1" hangingPunct="1">
              <a:spcBef>
                <a:spcPct val="0"/>
              </a:spcBef>
            </a:pPr>
            <a:endParaRPr lang="en-US" dirty="0">
              <a:ea typeface="ＭＳ Ｐゴシック" panose="020B0600070205080204"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CC88C29-E001-4A81-9DE4-5DBF037755E0}" type="slidenum">
              <a:rPr lang="en-US">
                <a:solidFill>
                  <a:prstClr val="black"/>
                </a:solidFill>
              </a:rPr>
              <a:pPr>
                <a:spcBef>
                  <a:spcPct val="0"/>
                </a:spcBef>
              </a:pPr>
              <a:t>5</a:t>
            </a:fld>
            <a:endParaRPr lang="en-US">
              <a:solidFill>
                <a:prstClr val="black"/>
              </a:solidFill>
            </a:endParaRPr>
          </a:p>
        </p:txBody>
      </p:sp>
    </p:spTree>
    <p:extLst>
      <p:ext uri="{BB962C8B-B14F-4D97-AF65-F5344CB8AC3E}">
        <p14:creationId xmlns:p14="http://schemas.microsoft.com/office/powerpoint/2010/main" val="365722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Children need to understand that death is irreversible. Children often see cartoon and TV characters who “die” and come back to life. Children may view death as a temporary separation</a:t>
            </a:r>
            <a:r>
              <a:rPr lang="en-US" baseline="0" dirty="0"/>
              <a:t> and </a:t>
            </a:r>
            <a:r>
              <a:rPr lang="en-US" dirty="0"/>
              <a:t>have no reason to begin the mourning process. They may even be angry at the person for not contacting them or returning for important occasions. Adults may reinforce this</a:t>
            </a:r>
            <a:r>
              <a:rPr lang="en-US" baseline="0" dirty="0"/>
              <a:t> belief such as when they </a:t>
            </a:r>
            <a:r>
              <a:rPr lang="en-US" dirty="0"/>
              <a:t>describe death as “going on a long journey.”  An essential first step in the mourning process is understanding and accepting that the loss is permanent. </a:t>
            </a:r>
          </a:p>
          <a:p>
            <a:pPr eaLnBrk="1" hangingPunct="1">
              <a:spcBef>
                <a:spcPct val="0"/>
              </a:spcBef>
            </a:pPr>
            <a:endParaRPr lang="en-US" dirty="0"/>
          </a:p>
          <a:p>
            <a:pPr eaLnBrk="1" hangingPunct="1">
              <a:spcBef>
                <a:spcPct val="0"/>
              </a:spcBef>
            </a:pPr>
            <a:r>
              <a:rPr lang="en-US" dirty="0"/>
              <a:t>Understanding this concept allows children to begin to mourn.</a:t>
            </a:r>
            <a:endParaRPr lang="en-US" dirty="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93309E0-0108-49EA-BE42-003480FF3FDF}" type="slidenum">
              <a:rPr lang="en-US">
                <a:solidFill>
                  <a:prstClr val="black"/>
                </a:solidFill>
              </a:rPr>
              <a:pPr>
                <a:spcBef>
                  <a:spcPct val="0"/>
                </a:spcBef>
              </a:pPr>
              <a:t>6</a:t>
            </a:fld>
            <a:endParaRPr lang="en-US">
              <a:solidFill>
                <a:prstClr val="black"/>
              </a:solidFill>
            </a:endParaRPr>
          </a:p>
        </p:txBody>
      </p:sp>
    </p:spTree>
    <p:extLst>
      <p:ext uri="{BB962C8B-B14F-4D97-AF65-F5344CB8AC3E}">
        <p14:creationId xmlns:p14="http://schemas.microsoft.com/office/powerpoint/2010/main" val="237168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Children need to understand that all functions end</a:t>
            </a:r>
            <a:r>
              <a:rPr lang="en-US" baseline="0" dirty="0"/>
              <a:t> completely at the time of death. </a:t>
            </a:r>
            <a:r>
              <a:rPr lang="en-US" dirty="0"/>
              <a:t>Very young children initially view all things as alive—toys, rocks, cars. Adults may add to this confusion when they use phrases such as, “The car died.” As they grow older, children will understand that inanimate objects are not alive, but they may still be confused at times. A robot may seem alive, a tree may not. Children may assume a person who has died doesn’t move because there is no room in the coffin. If children are asked to draw a picture or write a note to put in the coffin, they may assume the person who died will see their work. They may believe the deceased will see how dark it is in the coffin, or hear the sound of dirt falling on the casket. Children may worry that the person who died is suffering—cold, afraid, hungry, in pain, or lonely. </a:t>
            </a:r>
          </a:p>
          <a:p>
            <a:pPr eaLnBrk="1" hangingPunct="1">
              <a:spcBef>
                <a:spcPct val="0"/>
              </a:spcBef>
            </a:pPr>
            <a:endParaRPr lang="en-US" dirty="0"/>
          </a:p>
          <a:p>
            <a:pPr eaLnBrk="1" hangingPunct="1">
              <a:spcBef>
                <a:spcPct val="0"/>
              </a:spcBef>
            </a:pPr>
            <a:r>
              <a:rPr lang="en-US" dirty="0"/>
              <a:t>Understanding this concept helps children understand that the person who died is not suffering.</a:t>
            </a:r>
            <a:endParaRPr lang="en-US" dirty="0">
              <a:ea typeface="ＭＳ Ｐゴシック" panose="020B0600070205080204"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F4E3C6F-C8DC-4C0B-8DC7-48C505CA0114}" type="slidenum">
              <a:rPr lang="en-US">
                <a:solidFill>
                  <a:prstClr val="black"/>
                </a:solidFill>
              </a:rPr>
              <a:pPr>
                <a:spcBef>
                  <a:spcPct val="0"/>
                </a:spcBef>
              </a:pPr>
              <a:t>7</a:t>
            </a:fld>
            <a:endParaRPr lang="en-US">
              <a:solidFill>
                <a:prstClr val="black"/>
              </a:solidFill>
            </a:endParaRPr>
          </a:p>
        </p:txBody>
      </p:sp>
    </p:spTree>
    <p:extLst>
      <p:ext uri="{BB962C8B-B14F-4D97-AF65-F5344CB8AC3E}">
        <p14:creationId xmlns:p14="http://schemas.microsoft.com/office/powerpoint/2010/main" val="45629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Children may assume they and their loved ones will never die. Some parents reassure their children that they will always be available to take care of them. They may tell their children they don’t need to worry about dying. It is understandable that parents want to shield their children from death, but once a death occurs in a child’s life, these messages can be troubling and confusing. If children don’t see death as inevitable, they may wonder why a particular death occurred. Often they conclude it is because of something bad they did, or something they failed to do. This misunderstanding</a:t>
            </a:r>
            <a:r>
              <a:rPr lang="en-US" baseline="0" dirty="0"/>
              <a:t> </a:t>
            </a:r>
            <a:r>
              <a:rPr lang="en-US" dirty="0"/>
              <a:t>can lead to guilt</a:t>
            </a:r>
            <a:r>
              <a:rPr lang="en-US" baseline="0" dirty="0"/>
              <a:t>. Or the child </a:t>
            </a:r>
            <a:r>
              <a:rPr lang="en-US" dirty="0"/>
              <a:t>may also believe it was because of something the deceased did or didn’t do. This can lead to shame. </a:t>
            </a:r>
          </a:p>
          <a:p>
            <a:pPr eaLnBrk="1" hangingPunct="1">
              <a:spcBef>
                <a:spcPct val="0"/>
              </a:spcBef>
            </a:pPr>
            <a:endParaRPr lang="en-US" dirty="0"/>
          </a:p>
          <a:p>
            <a:pPr eaLnBrk="1" hangingPunct="1">
              <a:spcBef>
                <a:spcPct val="0"/>
              </a:spcBef>
            </a:pPr>
            <a:r>
              <a:rPr lang="en-US" dirty="0"/>
              <a:t>Understanding this concept makes it less likely that children will associate death with guilt and shame.</a:t>
            </a:r>
            <a:endParaRPr lang="en-US" dirty="0">
              <a:ea typeface="ＭＳ Ｐゴシック" panose="020B0600070205080204"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AB4C960-5556-4AC2-BDA8-89396C5A1987}" type="slidenum">
              <a:rPr lang="en-US">
                <a:solidFill>
                  <a:prstClr val="black"/>
                </a:solidFill>
              </a:rPr>
              <a:pPr>
                <a:spcBef>
                  <a:spcPct val="0"/>
                </a:spcBef>
              </a:pPr>
              <a:t>8</a:t>
            </a:fld>
            <a:endParaRPr lang="en-US">
              <a:solidFill>
                <a:prstClr val="black"/>
              </a:solidFill>
            </a:endParaRPr>
          </a:p>
        </p:txBody>
      </p:sp>
    </p:spTree>
    <p:extLst>
      <p:ext uri="{BB962C8B-B14F-4D97-AF65-F5344CB8AC3E}">
        <p14:creationId xmlns:p14="http://schemas.microsoft.com/office/powerpoint/2010/main" val="3181303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If children don’t understand the real reason a person died, they are more likely to create explanations that create confusion and add to guilt or shame. Adults can help children understand the physical cause of a death when they</a:t>
            </a:r>
            <a:r>
              <a:rPr lang="en-US" baseline="0" dirty="0"/>
              <a:t> use </a:t>
            </a:r>
            <a:r>
              <a:rPr lang="en-US" dirty="0"/>
              <a:t>brief simple language at a developmentally appropriate level</a:t>
            </a:r>
            <a:r>
              <a:rPr lang="en-US" baseline="0" dirty="0"/>
              <a:t> and provide enough information while avoiding graphic details so children feel they understand what happened.</a:t>
            </a:r>
            <a:endParaRPr lang="en-US" dirty="0"/>
          </a:p>
          <a:p>
            <a:pPr eaLnBrk="1" hangingPunct="1">
              <a:spcBef>
                <a:spcPct val="0"/>
              </a:spcBef>
            </a:pPr>
            <a:endParaRPr lang="en-US" dirty="0"/>
          </a:p>
          <a:p>
            <a:pPr eaLnBrk="1" hangingPunct="1">
              <a:spcBef>
                <a:spcPct val="0"/>
              </a:spcBef>
            </a:pPr>
            <a:r>
              <a:rPr lang="en-US" dirty="0"/>
              <a:t>Understanding this concept helps minimize possible confusion and feelings of guilt and shame.</a:t>
            </a:r>
            <a:endParaRPr lang="en-US" dirty="0">
              <a:ea typeface="ＭＳ Ｐゴシック" panose="020B0600070205080204"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AF82B2A-288D-45C2-87B9-B1AECFDB22AD}" type="slidenum">
              <a:rPr lang="en-US">
                <a:solidFill>
                  <a:prstClr val="black"/>
                </a:solidFill>
              </a:rPr>
              <a:pPr>
                <a:spcBef>
                  <a:spcPct val="0"/>
                </a:spcBef>
              </a:pPr>
              <a:t>9</a:t>
            </a:fld>
            <a:endParaRPr lang="en-US">
              <a:solidFill>
                <a:prstClr val="black"/>
              </a:solidFill>
            </a:endParaRPr>
          </a:p>
        </p:txBody>
      </p:sp>
    </p:spTree>
    <p:extLst>
      <p:ext uri="{BB962C8B-B14F-4D97-AF65-F5344CB8AC3E}">
        <p14:creationId xmlns:p14="http://schemas.microsoft.com/office/powerpoint/2010/main" val="3412025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1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07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03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679434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166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60088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7909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28231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7078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3664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673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164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12647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38079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469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301392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999578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109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457200"/>
            <a:fld id="{A34E4C15-F1F6-4FDC-B6FB-5499084E9E7F}" type="datetimeFigureOut">
              <a:rPr lang="en-US" smtClean="0">
                <a:solidFill>
                  <a:srgbClr val="990000"/>
                </a:solidFill>
              </a:rPr>
              <a:pPr defTabSz="457200"/>
              <a:t>8/6/2019</a:t>
            </a:fld>
            <a:endParaRPr lang="en-US">
              <a:solidFill>
                <a:srgbClr val="990000"/>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990000"/>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457200"/>
            <a:fld id="{794D1B55-2F3C-4297-98A1-2D902DA9E55B}" type="slidenum">
              <a:rPr lang="en-US" smtClean="0">
                <a:solidFill>
                  <a:srgbClr val="990000"/>
                </a:solidFill>
              </a:rPr>
              <a:pPr defTabSz="457200"/>
              <a:t>‹#›</a:t>
            </a:fld>
            <a:endParaRPr lang="en-US">
              <a:solidFill>
                <a:srgbClr val="990000"/>
              </a:solidFill>
            </a:endParaRPr>
          </a:p>
        </p:txBody>
      </p:sp>
    </p:spTree>
    <p:extLst>
      <p:ext uri="{BB962C8B-B14F-4D97-AF65-F5344CB8AC3E}">
        <p14:creationId xmlns:p14="http://schemas.microsoft.com/office/powerpoint/2010/main" val="3769594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3064715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3" name="Picture 2" descr="PPBackPurpl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0862" y="213236"/>
            <a:ext cx="11690284" cy="5845142"/>
          </a:xfrm>
          <a:prstGeom prst="rect">
            <a:avLst/>
          </a:prstGeom>
        </p:spPr>
      </p:pic>
      <p:sp>
        <p:nvSpPr>
          <p:cNvPr id="12"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13"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14"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cxnSp>
        <p:nvCxnSpPr>
          <p:cNvPr id="15" name="Straight Connector 14"/>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17" name="Straight Connector 16"/>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spTree>
    <p:extLst>
      <p:ext uri="{BB962C8B-B14F-4D97-AF65-F5344CB8AC3E}">
        <p14:creationId xmlns:p14="http://schemas.microsoft.com/office/powerpoint/2010/main" val="3846202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053BD746-42F4-485B-A554-9176D0ACA4BF}" type="datetimeFigureOut">
              <a:rPr lang="en-US" smtClean="0">
                <a:solidFill>
                  <a:prstClr val="black">
                    <a:tint val="75000"/>
                  </a:prstClr>
                </a:solidFill>
                <a:latin typeface="Arial" charset="0"/>
              </a:rPr>
              <a:pPr fontAlgn="base">
                <a:spcBef>
                  <a:spcPct val="0"/>
                </a:spcBef>
                <a:spcAft>
                  <a:spcPct val="0"/>
                </a:spcAft>
              </a:pPr>
              <a:t>8/6/2019</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99A4570F-5C77-457A-BE62-4164A152B7EE}"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96570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54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2473174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2141395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2140089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24375-8945-4F82-A2FA-120650A8BEC2}"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3353407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24375-8945-4F82-A2FA-120650A8BEC2}" type="datetimeFigureOut">
              <a:rPr lang="en-US" smtClean="0"/>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934244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24375-8945-4F82-A2FA-120650A8BEC2}" type="datetimeFigureOut">
              <a:rPr lang="en-US" smtClean="0"/>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1961435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24375-8945-4F82-A2FA-120650A8BEC2}" type="datetimeFigureOut">
              <a:rPr lang="en-US" smtClean="0"/>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1050407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1050493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3734408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83542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5175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426742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88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08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53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11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32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27.xml"/><Relationship Id="rId7" Type="http://schemas.openxmlformats.org/officeDocument/2006/relationships/image" Target="../media/image3.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D8BCE-12F0-41B2-8965-0EFE165590F6}"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36F9F-9251-4444-A58B-CCF896E3BD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858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481532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638800"/>
            <a:ext cx="12192000" cy="1217818"/>
          </a:xfrm>
          <a:prstGeom prst="rect">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sz="1800">
              <a:solidFill>
                <a:prstClr val="white"/>
              </a:solidFill>
            </a:endParaRPr>
          </a:p>
        </p:txBody>
      </p:sp>
      <p:sp>
        <p:nvSpPr>
          <p:cNvPr id="8" name="Rectangle 7"/>
          <p:cNvSpPr/>
          <p:nvPr/>
        </p:nvSpPr>
        <p:spPr>
          <a:xfrm flipV="1">
            <a:off x="0" y="5588000"/>
            <a:ext cx="12192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sz="1800">
              <a:solidFill>
                <a:srgbClr val="990000"/>
              </a:solidFill>
            </a:endParaRPr>
          </a:p>
        </p:txBody>
      </p:sp>
      <p:pic>
        <p:nvPicPr>
          <p:cNvPr id="11" name="Picture 10" descr="Small Use Shield_GoldOnTrans.eps"/>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34703" y="238128"/>
            <a:ext cx="997652" cy="748239"/>
          </a:xfrm>
          <a:prstGeom prst="rect">
            <a:avLst/>
          </a:prstGeom>
        </p:spPr>
      </p:pic>
      <p:pic>
        <p:nvPicPr>
          <p:cNvPr id="12" name="Picture 11" descr="1-lineWordmark_GoldOnCard_NoBG.eps"/>
          <p:cNvPicPr>
            <a:picLocks noChangeAspect="1"/>
          </p:cNvPicPr>
          <p:nvPr/>
        </p:nvPicPr>
        <p:blipFill>
          <a:blip r:embed="rId8"/>
          <a:stretch>
            <a:fillRect/>
          </a:stretch>
        </p:blipFill>
        <p:spPr>
          <a:xfrm>
            <a:off x="9330267" y="6411233"/>
            <a:ext cx="2429501" cy="154821"/>
          </a:xfrm>
          <a:prstGeom prst="rect">
            <a:avLst/>
          </a:prstGeom>
        </p:spPr>
      </p:pic>
      <p:pic>
        <p:nvPicPr>
          <p:cNvPr id="10" name="Picture 9" descr="test.eps"/>
          <p:cNvPicPr>
            <a:picLocks noChangeAspect="1"/>
          </p:cNvPicPr>
          <p:nvPr/>
        </p:nvPicPr>
        <p:blipFill>
          <a:blip r:embed="rId9"/>
          <a:stretch>
            <a:fillRect/>
          </a:stretch>
        </p:blipFill>
        <p:spPr>
          <a:xfrm>
            <a:off x="465667" y="5916673"/>
            <a:ext cx="6714067" cy="674781"/>
          </a:xfrm>
          <a:prstGeom prst="rect">
            <a:avLst/>
          </a:prstGeom>
        </p:spPr>
      </p:pic>
    </p:spTree>
    <p:extLst>
      <p:ext uri="{BB962C8B-B14F-4D97-AF65-F5344CB8AC3E}">
        <p14:creationId xmlns:p14="http://schemas.microsoft.com/office/powerpoint/2010/main" val="1076257475"/>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9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D8BCE-12F0-41B2-8965-0EFE165590F6}" type="datetimeFigureOut">
              <a:rPr lang="en-US" smtClean="0"/>
              <a:t>8/6/2019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36F9F-9251-4444-A58B-CCF896E3BD08}" type="slidenum">
              <a:rPr lang="en-US" smtClean="0"/>
              <a:t>‹#›</a:t>
            </a:fld>
            <a:endParaRPr lang="en-US"/>
          </a:p>
        </p:txBody>
      </p:sp>
    </p:spTree>
    <p:extLst>
      <p:ext uri="{BB962C8B-B14F-4D97-AF65-F5344CB8AC3E}">
        <p14:creationId xmlns:p14="http://schemas.microsoft.com/office/powerpoint/2010/main" val="125906606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92408" y="971659"/>
            <a:ext cx="7279574" cy="4453938"/>
          </a:xfrm>
          <a:prstGeom prst="rect">
            <a:avLst/>
          </a:prstGeom>
        </p:spPr>
      </p:pic>
      <p:sp>
        <p:nvSpPr>
          <p:cNvPr id="2" name="Title 1"/>
          <p:cNvSpPr>
            <a:spLocks noGrp="1"/>
          </p:cNvSpPr>
          <p:nvPr>
            <p:ph type="ctrTitle"/>
          </p:nvPr>
        </p:nvSpPr>
        <p:spPr>
          <a:xfrm>
            <a:off x="795024" y="90434"/>
            <a:ext cx="11396976" cy="1169816"/>
          </a:xfrm>
        </p:spPr>
        <p:txBody>
          <a:bodyPr>
            <a:noAutofit/>
          </a:bodyPr>
          <a:lstStyle/>
          <a:p>
            <a:pPr algn="l"/>
            <a:r>
              <a:rPr lang="en-US" sz="3600" b="1" dirty="0">
                <a:solidFill>
                  <a:srgbClr val="663300"/>
                </a:solidFill>
                <a:latin typeface="+mn-lt"/>
                <a:cs typeface="Aharoni" panose="02010803020104030203" pitchFamily="2" charset="-79"/>
              </a:rPr>
              <a:t>Supporting Grieving Students in Schools: </a:t>
            </a:r>
            <a:br>
              <a:rPr lang="en-US" sz="3600" b="1" dirty="0">
                <a:solidFill>
                  <a:srgbClr val="663300"/>
                </a:solidFill>
                <a:latin typeface="+mn-lt"/>
                <a:cs typeface="Aharoni" panose="02010803020104030203" pitchFamily="2" charset="-79"/>
              </a:rPr>
            </a:br>
            <a:r>
              <a:rPr lang="en-US" sz="3600" b="1" dirty="0">
                <a:solidFill>
                  <a:srgbClr val="663300"/>
                </a:solidFill>
                <a:latin typeface="+mn-lt"/>
                <a:cs typeface="Aharoni" panose="02010803020104030203" pitchFamily="2" charset="-79"/>
              </a:rPr>
              <a:t>Training Module - 1</a:t>
            </a:r>
          </a:p>
        </p:txBody>
      </p:sp>
      <p:sp>
        <p:nvSpPr>
          <p:cNvPr id="6" name="Rectangle 5"/>
          <p:cNvSpPr/>
          <p:nvPr/>
        </p:nvSpPr>
        <p:spPr>
          <a:xfrm>
            <a:off x="5483409" y="5425597"/>
            <a:ext cx="248786" cy="400110"/>
          </a:xfrm>
          <a:prstGeom prst="rect">
            <a:avLst/>
          </a:prstGeom>
        </p:spPr>
        <p:txBody>
          <a:bodyPr wrap="none">
            <a:spAutoFit/>
          </a:bodyPr>
          <a:lstStyle/>
          <a:p>
            <a:r>
              <a:rPr lang="en-US" sz="2000" dirty="0">
                <a:solidFill>
                  <a:prstClr val="black"/>
                </a:solidFill>
                <a:latin typeface="Garamond" panose="02020404030301010803" pitchFamily="18" charset="0"/>
              </a:rPr>
              <a:t> </a:t>
            </a:r>
          </a:p>
        </p:txBody>
      </p:sp>
      <p:pic>
        <p:nvPicPr>
          <p:cNvPr id="3" name="Picture 2" descr="Scholastic Grieving Students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5024" y="5483919"/>
            <a:ext cx="3400425" cy="90487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919" y="5625652"/>
            <a:ext cx="2886478" cy="1066949"/>
          </a:xfrm>
          <a:prstGeom prst="rect">
            <a:avLst/>
          </a:prstGeom>
        </p:spPr>
      </p:pic>
    </p:spTree>
    <p:extLst>
      <p:ext uri="{BB962C8B-B14F-4D97-AF65-F5344CB8AC3E}">
        <p14:creationId xmlns:p14="http://schemas.microsoft.com/office/powerpoint/2010/main" val="54943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315" y="6902"/>
            <a:ext cx="10515600" cy="1325563"/>
          </a:xfrm>
        </p:spPr>
        <p:txBody>
          <a:bodyPr/>
          <a:lstStyle/>
          <a:p>
            <a:r>
              <a:rPr lang="en-US" b="1" dirty="0">
                <a:solidFill>
                  <a:srgbClr val="663300"/>
                </a:solidFill>
                <a:latin typeface="+mn-lt"/>
              </a:rPr>
              <a:t>Grief Is Different for Each Child Based on…</a:t>
            </a:r>
          </a:p>
        </p:txBody>
      </p:sp>
      <p:sp>
        <p:nvSpPr>
          <p:cNvPr id="3" name="Content Placeholder 2"/>
          <p:cNvSpPr>
            <a:spLocks noGrp="1"/>
          </p:cNvSpPr>
          <p:nvPr>
            <p:ph idx="1"/>
          </p:nvPr>
        </p:nvSpPr>
        <p:spPr>
          <a:xfrm>
            <a:off x="953947" y="1325563"/>
            <a:ext cx="10515600" cy="5086812"/>
          </a:xfrm>
        </p:spPr>
        <p:txBody>
          <a:bodyPr>
            <a:normAutofit fontScale="85000" lnSpcReduction="20000"/>
          </a:bodyPr>
          <a:lstStyle/>
          <a:p>
            <a:pPr marL="0" indent="0">
              <a:buNone/>
            </a:pPr>
            <a:r>
              <a:rPr lang="en-US" dirty="0"/>
              <a:t>• Personal relationship or perceived connection with the deceased </a:t>
            </a:r>
          </a:p>
          <a:p>
            <a:pPr marL="0" indent="0">
              <a:buNone/>
            </a:pPr>
            <a:endParaRPr lang="en-US" dirty="0"/>
          </a:p>
          <a:p>
            <a:pPr marL="0" indent="0">
              <a:buNone/>
            </a:pPr>
            <a:r>
              <a:rPr lang="en-US" dirty="0"/>
              <a:t>• Prior experience with loss </a:t>
            </a:r>
          </a:p>
          <a:p>
            <a:pPr marL="0" indent="0">
              <a:buNone/>
            </a:pPr>
            <a:endParaRPr lang="en-US" dirty="0"/>
          </a:p>
          <a:p>
            <a:pPr marL="0" indent="0">
              <a:buNone/>
            </a:pPr>
            <a:r>
              <a:rPr lang="en-US" dirty="0"/>
              <a:t>• Age and level of understanding about death </a:t>
            </a:r>
          </a:p>
          <a:p>
            <a:pPr marL="0" indent="0">
              <a:buNone/>
            </a:pPr>
            <a:endParaRPr lang="en-US" dirty="0"/>
          </a:p>
          <a:p>
            <a:pPr marL="0" indent="0">
              <a:buNone/>
            </a:pPr>
            <a:r>
              <a:rPr lang="en-US" dirty="0"/>
              <a:t>• Preexisting coping mechanisms </a:t>
            </a:r>
          </a:p>
          <a:p>
            <a:pPr marL="0" indent="0">
              <a:buNone/>
            </a:pPr>
            <a:endParaRPr lang="en-US" dirty="0"/>
          </a:p>
          <a:p>
            <a:pPr marL="0" indent="0">
              <a:buNone/>
            </a:pPr>
            <a:r>
              <a:rPr lang="en-US" dirty="0"/>
              <a:t>• Method of expressing strong emotions </a:t>
            </a:r>
          </a:p>
          <a:p>
            <a:pPr marL="0" indent="0">
              <a:buNone/>
            </a:pPr>
            <a:endParaRPr lang="en-US" dirty="0"/>
          </a:p>
          <a:p>
            <a:pPr marL="0" indent="0">
              <a:buNone/>
            </a:pPr>
            <a:r>
              <a:rPr lang="en-US" dirty="0"/>
              <a:t>• Available support systems </a:t>
            </a:r>
          </a:p>
          <a:p>
            <a:pPr marL="0" indent="0">
              <a:buNone/>
            </a:pPr>
            <a:endParaRPr lang="en-US" dirty="0"/>
          </a:p>
          <a:p>
            <a:pPr marL="0" indent="0">
              <a:buNone/>
            </a:pPr>
            <a:r>
              <a:rPr lang="en-US" dirty="0"/>
              <a:t>• Level of empathy for the needs of others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39780" y="1828800"/>
            <a:ext cx="4670399" cy="4416136"/>
          </a:xfrm>
          <a:prstGeom prst="rect">
            <a:avLst/>
          </a:prstGeom>
          <a:effectLst>
            <a:softEdge rad="63500"/>
          </a:effectLst>
        </p:spPr>
      </p:pic>
    </p:spTree>
    <p:extLst>
      <p:ext uri="{BB962C8B-B14F-4D97-AF65-F5344CB8AC3E}">
        <p14:creationId xmlns:p14="http://schemas.microsoft.com/office/powerpoint/2010/main" val="218449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327" y="160773"/>
            <a:ext cx="11912092" cy="1325563"/>
          </a:xfrm>
        </p:spPr>
        <p:txBody>
          <a:bodyPr>
            <a:normAutofit fontScale="90000"/>
          </a:bodyPr>
          <a:lstStyle/>
          <a:p>
            <a:r>
              <a:rPr lang="en-US" b="1" dirty="0">
                <a:solidFill>
                  <a:srgbClr val="663300"/>
                </a:solidFill>
                <a:latin typeface="+mn-lt"/>
              </a:rPr>
              <a:t>Deepest Impact of Grief Experienced by Students Who: </a:t>
            </a:r>
            <a:r>
              <a:rPr lang="en-US" dirty="0"/>
              <a:t/>
            </a:r>
            <a:br>
              <a:rPr lang="en-US" dirty="0"/>
            </a:br>
            <a:endParaRPr lang="en-US" dirty="0"/>
          </a:p>
        </p:txBody>
      </p:sp>
      <p:sp>
        <p:nvSpPr>
          <p:cNvPr id="3" name="Content Placeholder 2"/>
          <p:cNvSpPr>
            <a:spLocks noGrp="1"/>
          </p:cNvSpPr>
          <p:nvPr>
            <p:ph idx="1"/>
          </p:nvPr>
        </p:nvSpPr>
        <p:spPr>
          <a:xfrm>
            <a:off x="978154" y="1234425"/>
            <a:ext cx="10515600" cy="5416062"/>
          </a:xfrm>
        </p:spPr>
        <p:txBody>
          <a:bodyPr>
            <a:normAutofit fontScale="92500" lnSpcReduction="20000"/>
          </a:bodyPr>
          <a:lstStyle/>
          <a:p>
            <a:r>
              <a:rPr lang="en-US" b="1" dirty="0"/>
              <a:t>Were family members or relatives of the deceased</a:t>
            </a:r>
          </a:p>
          <a:p>
            <a:endParaRPr lang="en-US" b="1" dirty="0"/>
          </a:p>
          <a:p>
            <a:r>
              <a:rPr lang="en-US" b="1" dirty="0"/>
              <a:t>Were friends of the deceased or friends of a family member of the person who died </a:t>
            </a:r>
          </a:p>
          <a:p>
            <a:pPr marL="0" indent="0">
              <a:buNone/>
            </a:pPr>
            <a:endParaRPr lang="en-US" b="1" dirty="0"/>
          </a:p>
          <a:p>
            <a:r>
              <a:rPr lang="en-US" b="1" dirty="0"/>
              <a:t>Had a complicated or difficult relationship with the deceased  </a:t>
            </a:r>
          </a:p>
          <a:p>
            <a:endParaRPr lang="en-US" b="1" dirty="0"/>
          </a:p>
          <a:p>
            <a:r>
              <a:rPr lang="en-US" b="1" dirty="0"/>
              <a:t>Believed they were somehow responsible or contributed in some way, even indirectly, to the death </a:t>
            </a:r>
          </a:p>
          <a:p>
            <a:endParaRPr lang="en-US" b="1" dirty="0"/>
          </a:p>
          <a:p>
            <a:r>
              <a:rPr lang="en-US" b="1" dirty="0"/>
              <a:t>Shared a relevant affiliation  </a:t>
            </a:r>
          </a:p>
          <a:p>
            <a:endParaRPr lang="en-US" b="1" dirty="0"/>
          </a:p>
          <a:p>
            <a:r>
              <a:rPr lang="en-US" b="1" dirty="0"/>
              <a:t>Experienced prior losses or emotional difficulties</a:t>
            </a:r>
          </a:p>
        </p:txBody>
      </p:sp>
    </p:spTree>
    <p:extLst>
      <p:ext uri="{BB962C8B-B14F-4D97-AF65-F5344CB8AC3E}">
        <p14:creationId xmlns:p14="http://schemas.microsoft.com/office/powerpoint/2010/main" val="139940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15" y="175002"/>
            <a:ext cx="11337523" cy="1325563"/>
          </a:xfrm>
        </p:spPr>
        <p:txBody>
          <a:bodyPr>
            <a:normAutofit/>
          </a:bodyPr>
          <a:lstStyle/>
          <a:p>
            <a:r>
              <a:rPr lang="en-US" b="1" dirty="0">
                <a:solidFill>
                  <a:srgbClr val="663300"/>
                </a:solidFill>
                <a:latin typeface="+mn-lt"/>
              </a:rPr>
              <a:t>Children experience or show their grief in different ways</a:t>
            </a:r>
          </a:p>
        </p:txBody>
      </p:sp>
      <p:sp>
        <p:nvSpPr>
          <p:cNvPr id="3" name="Rectangle 2"/>
          <p:cNvSpPr/>
          <p:nvPr/>
        </p:nvSpPr>
        <p:spPr>
          <a:xfrm>
            <a:off x="5257800" y="2157377"/>
            <a:ext cx="6564838" cy="3539430"/>
          </a:xfrm>
          <a:prstGeom prst="rect">
            <a:avLst/>
          </a:prstGeom>
        </p:spPr>
        <p:txBody>
          <a:bodyPr wrap="square">
            <a:spAutoFit/>
          </a:bodyPr>
          <a:lstStyle/>
          <a:p>
            <a:pPr marL="457200" indent="-457200">
              <a:buFont typeface="Arial" panose="020B0604020202020204" pitchFamily="34" charset="0"/>
              <a:buChar char="•"/>
            </a:pPr>
            <a:r>
              <a:rPr lang="en-US" sz="3200" dirty="0">
                <a:solidFill>
                  <a:prstClr val="black"/>
                </a:solidFill>
              </a:rPr>
              <a:t>Sometimes grief is showed or observed on the </a:t>
            </a:r>
            <a:r>
              <a:rPr lang="en-US" sz="3200" b="1" dirty="0">
                <a:solidFill>
                  <a:srgbClr val="7030A0"/>
                </a:solidFill>
              </a:rPr>
              <a:t>outside</a:t>
            </a:r>
            <a:r>
              <a:rPr lang="en-US" sz="3200" dirty="0">
                <a:solidFill>
                  <a:prstClr val="black"/>
                </a:solidFill>
              </a:rPr>
              <a:t> through behaviors  and what children say. </a:t>
            </a:r>
          </a:p>
          <a:p>
            <a:pPr marL="457200" indent="-457200">
              <a:buFont typeface="Arial" panose="020B0604020202020204" pitchFamily="34" charset="0"/>
              <a:buChar char="•"/>
            </a:pPr>
            <a:endParaRPr lang="en-US" sz="3200" dirty="0">
              <a:solidFill>
                <a:prstClr val="black"/>
              </a:solidFill>
            </a:endParaRPr>
          </a:p>
          <a:p>
            <a:pPr marL="457200" indent="-457200">
              <a:buFont typeface="Arial" panose="020B0604020202020204" pitchFamily="34" charset="0"/>
              <a:buChar char="•"/>
            </a:pPr>
            <a:r>
              <a:rPr lang="en-US" sz="3200" dirty="0">
                <a:solidFill>
                  <a:prstClr val="black"/>
                </a:solidFill>
              </a:rPr>
              <a:t>Often grief is experienced on the </a:t>
            </a:r>
            <a:r>
              <a:rPr lang="en-US" sz="3200" b="1" dirty="0">
                <a:solidFill>
                  <a:srgbClr val="7030A0"/>
                </a:solidFill>
              </a:rPr>
              <a:t>inside</a:t>
            </a:r>
            <a:r>
              <a:rPr lang="en-US" sz="3200" dirty="0">
                <a:solidFill>
                  <a:prstClr val="black"/>
                </a:solidFill>
              </a:rPr>
              <a:t> and only discovered if the child is asked.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15" y="2157377"/>
            <a:ext cx="4603827" cy="3539430"/>
          </a:xfrm>
          <a:prstGeom prst="rect">
            <a:avLst/>
          </a:prstGeom>
          <a:effectLst>
            <a:softEdge rad="63500"/>
          </a:effectLst>
        </p:spPr>
      </p:pic>
    </p:spTree>
    <p:extLst>
      <p:ext uri="{BB962C8B-B14F-4D97-AF65-F5344CB8AC3E}">
        <p14:creationId xmlns:p14="http://schemas.microsoft.com/office/powerpoint/2010/main" val="3511884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896" y="0"/>
            <a:ext cx="10515600" cy="1325563"/>
          </a:xfrm>
        </p:spPr>
        <p:txBody>
          <a:bodyPr>
            <a:normAutofit/>
          </a:bodyPr>
          <a:lstStyle/>
          <a:p>
            <a:r>
              <a:rPr lang="en-US" sz="4800" b="1" dirty="0">
                <a:solidFill>
                  <a:srgbClr val="663300"/>
                </a:solidFill>
                <a:latin typeface="+mn-lt"/>
              </a:rPr>
              <a:t>Reactions of Children to Loss</a:t>
            </a:r>
          </a:p>
        </p:txBody>
      </p:sp>
      <p:sp>
        <p:nvSpPr>
          <p:cNvPr id="3" name="Content Placeholder 2"/>
          <p:cNvSpPr>
            <a:spLocks noGrp="1"/>
          </p:cNvSpPr>
          <p:nvPr>
            <p:ph idx="1"/>
          </p:nvPr>
        </p:nvSpPr>
        <p:spPr>
          <a:xfrm>
            <a:off x="428896" y="1817807"/>
            <a:ext cx="5942611" cy="4214858"/>
          </a:xfrm>
        </p:spPr>
        <p:txBody>
          <a:bodyPr>
            <a:normAutofit fontScale="92500" lnSpcReduction="10000"/>
          </a:bodyPr>
          <a:lstStyle/>
          <a:p>
            <a:pPr>
              <a:buFont typeface="Wingdings" panose="05000000000000000000" pitchFamily="2" charset="2"/>
              <a:buChar char="ü"/>
            </a:pPr>
            <a:r>
              <a:rPr lang="en-US" dirty="0"/>
              <a:t>  </a:t>
            </a:r>
            <a:r>
              <a:rPr lang="en-US" sz="3900" b="1" dirty="0"/>
              <a:t>Little or No Reaction</a:t>
            </a:r>
          </a:p>
          <a:p>
            <a:pPr>
              <a:buFont typeface="Wingdings" panose="05000000000000000000" pitchFamily="2" charset="2"/>
              <a:buChar char="ü"/>
            </a:pPr>
            <a:endParaRPr lang="en-US" sz="3900" b="1" dirty="0"/>
          </a:p>
          <a:p>
            <a:pPr>
              <a:buFont typeface="Wingdings" panose="05000000000000000000" pitchFamily="2" charset="2"/>
              <a:buChar char="ü"/>
            </a:pPr>
            <a:r>
              <a:rPr lang="en-US" sz="3900" b="1" dirty="0"/>
              <a:t>  Nonverbal Communication</a:t>
            </a:r>
          </a:p>
          <a:p>
            <a:pPr>
              <a:buFont typeface="Wingdings" panose="05000000000000000000" pitchFamily="2" charset="2"/>
              <a:buChar char="ü"/>
            </a:pPr>
            <a:endParaRPr lang="en-US" sz="3900" b="1" dirty="0"/>
          </a:p>
          <a:p>
            <a:pPr>
              <a:buFont typeface="Wingdings" panose="05000000000000000000" pitchFamily="2" charset="2"/>
              <a:buChar char="ü"/>
            </a:pPr>
            <a:r>
              <a:rPr lang="en-US" sz="3900" b="1" dirty="0"/>
              <a:t>  Anger</a:t>
            </a:r>
          </a:p>
          <a:p>
            <a:pPr>
              <a:buFont typeface="Wingdings" panose="05000000000000000000" pitchFamily="2" charset="2"/>
              <a:buChar char="ü"/>
            </a:pPr>
            <a:endParaRPr lang="en-US" sz="3900" b="1" dirty="0"/>
          </a:p>
          <a:p>
            <a:pPr>
              <a:buFont typeface="Wingdings" panose="05000000000000000000" pitchFamily="2" charset="2"/>
              <a:buChar char="ü"/>
            </a:pPr>
            <a:r>
              <a:rPr lang="en-US" sz="3900" b="1" dirty="0"/>
              <a:t>  Risky Behaviors</a:t>
            </a:r>
          </a:p>
          <a:p>
            <a:pPr>
              <a:buFont typeface="Wingdings" panose="05000000000000000000" pitchFamily="2" charset="2"/>
              <a:buChar char="ü"/>
            </a:pPr>
            <a:endParaRPr lang="en-US" dirty="0"/>
          </a:p>
        </p:txBody>
      </p:sp>
      <p:sp>
        <p:nvSpPr>
          <p:cNvPr id="6" name="TextBox 5"/>
          <p:cNvSpPr txBox="1"/>
          <p:nvPr/>
        </p:nvSpPr>
        <p:spPr>
          <a:xfrm>
            <a:off x="6299463" y="1817807"/>
            <a:ext cx="5628903" cy="4524315"/>
          </a:xfrm>
          <a:prstGeom prst="rect">
            <a:avLst/>
          </a:prstGeom>
          <a:noFill/>
        </p:spPr>
        <p:txBody>
          <a:bodyPr wrap="square" rtlCol="0">
            <a:spAutoFit/>
          </a:bodyPr>
          <a:lstStyle/>
          <a:p>
            <a:pPr marL="457200" indent="-457200">
              <a:buFont typeface="Wingdings" panose="05000000000000000000" pitchFamily="2" charset="2"/>
              <a:buChar char="ü"/>
            </a:pPr>
            <a:r>
              <a:rPr lang="en-US" sz="3600" b="1" dirty="0">
                <a:solidFill>
                  <a:prstClr val="black"/>
                </a:solidFill>
              </a:rPr>
              <a:t>Preexisting learning, emotional, or behavioral challenges may resurface or worsen </a:t>
            </a:r>
          </a:p>
          <a:p>
            <a:pPr marL="457200" indent="-457200">
              <a:buFont typeface="Wingdings" panose="05000000000000000000" pitchFamily="2" charset="2"/>
              <a:buChar char="ü"/>
            </a:pPr>
            <a:endParaRPr lang="en-US" sz="3600" b="1" dirty="0">
              <a:solidFill>
                <a:prstClr val="black"/>
              </a:solidFill>
            </a:endParaRPr>
          </a:p>
          <a:p>
            <a:pPr marL="457200" indent="-457200">
              <a:buFont typeface="Wingdings" panose="05000000000000000000" pitchFamily="2" charset="2"/>
              <a:buChar char="ü"/>
            </a:pPr>
            <a:r>
              <a:rPr lang="en-US" sz="3600" b="1" dirty="0">
                <a:solidFill>
                  <a:prstClr val="black"/>
                </a:solidFill>
              </a:rPr>
              <a:t>Acting Younger</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545381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336881" y="1472035"/>
            <a:ext cx="10515600" cy="1325563"/>
          </a:xfrm>
        </p:spPr>
        <p:txBody>
          <a:bodyPr>
            <a:normAutofit/>
          </a:bodyPr>
          <a:lstStyle/>
          <a:p>
            <a:pPr eaLnBrk="1" hangingPunct="1"/>
            <a:r>
              <a:rPr lang="en-US" sz="5400" b="1" dirty="0">
                <a:solidFill>
                  <a:srgbClr val="663300"/>
                </a:solidFill>
                <a:latin typeface="+mn-lt"/>
                <a:ea typeface="ＭＳ Ｐゴシック" panose="020B0600070205080204" pitchFamily="34" charset="-128"/>
              </a:rPr>
              <a:t>How children understand death</a:t>
            </a:r>
          </a:p>
        </p:txBody>
      </p:sp>
    </p:spTree>
    <p:extLst>
      <p:ext uri="{BB962C8B-B14F-4D97-AF65-F5344CB8AC3E}">
        <p14:creationId xmlns:p14="http://schemas.microsoft.com/office/powerpoint/2010/main" val="3259102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63" y="-35356"/>
            <a:ext cx="10515600" cy="1325563"/>
          </a:xfrm>
        </p:spPr>
        <p:txBody>
          <a:bodyPr>
            <a:normAutofit/>
          </a:bodyPr>
          <a:lstStyle/>
          <a:p>
            <a:r>
              <a:rPr lang="en-US" sz="4000" b="1" dirty="0">
                <a:solidFill>
                  <a:srgbClr val="663300"/>
                </a:solidFill>
                <a:latin typeface="+mn-lt"/>
              </a:rPr>
              <a:t>Guilt is Very Common After a Death…</a:t>
            </a:r>
          </a:p>
        </p:txBody>
      </p:sp>
      <p:sp>
        <p:nvSpPr>
          <p:cNvPr id="3" name="Content Placeholder 2"/>
          <p:cNvSpPr>
            <a:spLocks noGrp="1"/>
          </p:cNvSpPr>
          <p:nvPr>
            <p:ph idx="1"/>
          </p:nvPr>
        </p:nvSpPr>
        <p:spPr/>
        <p:txBody>
          <a:bodyPr>
            <a:normAutofit/>
          </a:bodyPr>
          <a:lstStyle/>
          <a:p>
            <a:endParaRPr lang="en-US" dirty="0"/>
          </a:p>
          <a:p>
            <a:endParaRPr lang="en-US" dirty="0"/>
          </a:p>
        </p:txBody>
      </p:sp>
      <p:sp>
        <p:nvSpPr>
          <p:cNvPr id="5" name="Rectangle 4"/>
          <p:cNvSpPr/>
          <p:nvPr/>
        </p:nvSpPr>
        <p:spPr>
          <a:xfrm>
            <a:off x="287063" y="1045953"/>
            <a:ext cx="8545660" cy="5539978"/>
          </a:xfrm>
          <a:prstGeom prst="rect">
            <a:avLst/>
          </a:prstGeom>
        </p:spPr>
        <p:txBody>
          <a:bodyPr wrap="square">
            <a:spAutoFit/>
          </a:bodyPr>
          <a:lstStyle/>
          <a:p>
            <a:pPr marL="285750" indent="-285750">
              <a:buFont typeface="Arial" panose="020B0604020202020204" pitchFamily="34" charset="0"/>
              <a:buChar char="•"/>
            </a:pPr>
            <a:r>
              <a:rPr lang="en-US" sz="2400" dirty="0">
                <a:solidFill>
                  <a:prstClr val="black"/>
                </a:solidFill>
              </a:rPr>
              <a:t>When something bad happens, children often assume they                                             have caused the problem by acting badly </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a:solidFill>
                  <a:prstClr val="black"/>
                </a:solidFill>
              </a:rPr>
              <a:t>Children may worry about the possibility that they will                                                         repeat their bad behavior &amp; cause the death of someone else                                                    </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a:solidFill>
                  <a:prstClr val="black"/>
                </a:solidFill>
              </a:rPr>
              <a:t>The preexisting relationship with the person who died was                                                       ambivalent or conflicted  </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a:solidFill>
                  <a:prstClr val="black"/>
                </a:solidFill>
              </a:rPr>
              <a:t>A death is preceded by a lengthy illness  </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a:solidFill>
                  <a:prstClr val="black"/>
                </a:solidFill>
              </a:rPr>
              <a:t>There may be some logical reason to experience guilt feelings  </a:t>
            </a:r>
          </a:p>
          <a:p>
            <a:endParaRPr lang="en-US" dirty="0">
              <a:solidFill>
                <a:prstClr val="black"/>
              </a:solidFill>
            </a:endParaRPr>
          </a:p>
        </p:txBody>
      </p:sp>
      <p:sp>
        <p:nvSpPr>
          <p:cNvPr id="7" name="Title 1"/>
          <p:cNvSpPr txBox="1">
            <a:spLocks/>
          </p:cNvSpPr>
          <p:nvPr/>
        </p:nvSpPr>
        <p:spPr>
          <a:xfrm>
            <a:off x="287063" y="28270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663300"/>
                </a:solidFill>
                <a:latin typeface="Calibri" panose="020F0502020204030204"/>
              </a:rPr>
              <a:t>Guilt is More Likely When…</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82057" y="935074"/>
            <a:ext cx="3222410" cy="4970070"/>
          </a:xfrm>
          <a:prstGeom prst="rect">
            <a:avLst/>
          </a:prstGeom>
          <a:effectLst>
            <a:softEdge rad="63500"/>
          </a:effectLst>
        </p:spPr>
      </p:pic>
    </p:spTree>
    <p:extLst>
      <p:ext uri="{BB962C8B-B14F-4D97-AF65-F5344CB8AC3E}">
        <p14:creationId xmlns:p14="http://schemas.microsoft.com/office/powerpoint/2010/main" val="2843598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365125"/>
            <a:ext cx="11570677" cy="1325563"/>
          </a:xfrm>
        </p:spPr>
        <p:txBody>
          <a:bodyPr>
            <a:normAutofit/>
          </a:bodyPr>
          <a:lstStyle/>
          <a:p>
            <a:r>
              <a:rPr lang="en-US" sz="4000" b="1" dirty="0">
                <a:solidFill>
                  <a:srgbClr val="663300"/>
                </a:solidFill>
                <a:latin typeface="+mn-lt"/>
              </a:rPr>
              <a:t>Shame Can Be  Experienced when Children &amp; Adolescents Believe</a:t>
            </a:r>
          </a:p>
        </p:txBody>
      </p:sp>
      <p:sp>
        <p:nvSpPr>
          <p:cNvPr id="3" name="Content Placeholder 2"/>
          <p:cNvSpPr>
            <a:spLocks noGrp="1"/>
          </p:cNvSpPr>
          <p:nvPr>
            <p:ph idx="1"/>
          </p:nvPr>
        </p:nvSpPr>
        <p:spPr>
          <a:xfrm>
            <a:off x="656644" y="2161756"/>
            <a:ext cx="5550725" cy="4351338"/>
          </a:xfrm>
        </p:spPr>
        <p:txBody>
          <a:bodyPr/>
          <a:lstStyle/>
          <a:p>
            <a:r>
              <a:rPr lang="en-US" dirty="0"/>
              <a:t>Their questions or comments about the deceased make a family member or adult upset.</a:t>
            </a:r>
          </a:p>
          <a:p>
            <a:endParaRPr lang="en-US" dirty="0"/>
          </a:p>
          <a:p>
            <a:r>
              <a:rPr lang="en-US" dirty="0"/>
              <a:t>The person who died did something wrong that resulted      in his or her death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5103" y="1690688"/>
            <a:ext cx="5189732" cy="4351338"/>
          </a:xfrm>
          <a:prstGeom prst="rect">
            <a:avLst/>
          </a:prstGeom>
          <a:effectLst>
            <a:softEdge rad="63500"/>
          </a:effectLst>
        </p:spPr>
      </p:pic>
    </p:spTree>
    <p:extLst>
      <p:ext uri="{BB962C8B-B14F-4D97-AF65-F5344CB8AC3E}">
        <p14:creationId xmlns:p14="http://schemas.microsoft.com/office/powerpoint/2010/main" val="3466353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39" y="-5526"/>
            <a:ext cx="10515600" cy="1325563"/>
          </a:xfrm>
        </p:spPr>
        <p:txBody>
          <a:bodyPr/>
          <a:lstStyle/>
          <a:p>
            <a:r>
              <a:rPr lang="en-US" b="1" dirty="0">
                <a:solidFill>
                  <a:srgbClr val="663300"/>
                </a:solidFill>
                <a:latin typeface="+mn-lt"/>
              </a:rPr>
              <a:t>Impact on Learning</a:t>
            </a:r>
          </a:p>
        </p:txBody>
      </p:sp>
      <p:sp>
        <p:nvSpPr>
          <p:cNvPr id="3" name="Content Placeholder 2"/>
          <p:cNvSpPr>
            <a:spLocks noGrp="1"/>
          </p:cNvSpPr>
          <p:nvPr>
            <p:ph idx="1"/>
          </p:nvPr>
        </p:nvSpPr>
        <p:spPr>
          <a:xfrm>
            <a:off x="5459354" y="1183059"/>
            <a:ext cx="6522849" cy="5407746"/>
          </a:xfrm>
        </p:spPr>
        <p:txBody>
          <a:bodyPr>
            <a:normAutofit/>
          </a:bodyPr>
          <a:lstStyle/>
          <a:p>
            <a:r>
              <a:rPr lang="en-US" dirty="0"/>
              <a:t>Difficulty concentrating and distractibility </a:t>
            </a:r>
          </a:p>
          <a:p>
            <a:endParaRPr lang="en-US" dirty="0"/>
          </a:p>
          <a:p>
            <a:r>
              <a:rPr lang="en-US" dirty="0"/>
              <a:t>Limitations in learning and/or remembering new facts or concepts </a:t>
            </a:r>
          </a:p>
          <a:p>
            <a:endParaRPr lang="en-US" dirty="0"/>
          </a:p>
          <a:p>
            <a:r>
              <a:rPr lang="en-US" dirty="0"/>
              <a:t>Failing to hand in assignments or study   for exams because of reduced family supervision</a:t>
            </a:r>
          </a:p>
          <a:p>
            <a:endParaRPr lang="en-US" dirty="0"/>
          </a:p>
          <a:p>
            <a:r>
              <a:rPr lang="en-US" dirty="0"/>
              <a:t>Preexisting learning challenges become worse  </a:t>
            </a:r>
          </a:p>
          <a:p>
            <a:endParaRPr lang="en-US" b="1"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7339" y="1641763"/>
            <a:ext cx="5063453" cy="3787547"/>
          </a:xfrm>
          <a:prstGeom prst="rect">
            <a:avLst/>
          </a:prstGeom>
          <a:effectLst>
            <a:softEdge rad="63500"/>
          </a:effectLst>
        </p:spPr>
      </p:pic>
    </p:spTree>
    <p:extLst>
      <p:ext uri="{BB962C8B-B14F-4D97-AF65-F5344CB8AC3E}">
        <p14:creationId xmlns:p14="http://schemas.microsoft.com/office/powerpoint/2010/main" val="335527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0" y="0"/>
            <a:ext cx="10515600" cy="1325563"/>
          </a:xfrm>
        </p:spPr>
        <p:txBody>
          <a:bodyPr/>
          <a:lstStyle/>
          <a:p>
            <a:r>
              <a:rPr lang="en-US" b="1" dirty="0">
                <a:solidFill>
                  <a:srgbClr val="663300"/>
                </a:solidFill>
                <a:latin typeface="+mn-lt"/>
              </a:rPr>
              <a:t>Types of Losses</a:t>
            </a:r>
          </a:p>
        </p:txBody>
      </p:sp>
      <p:sp>
        <p:nvSpPr>
          <p:cNvPr id="3" name="Content Placeholder 2"/>
          <p:cNvSpPr>
            <a:spLocks noGrp="1"/>
          </p:cNvSpPr>
          <p:nvPr>
            <p:ph idx="1"/>
          </p:nvPr>
        </p:nvSpPr>
        <p:spPr>
          <a:xfrm>
            <a:off x="407500" y="1207569"/>
            <a:ext cx="7303816" cy="4856409"/>
          </a:xfrm>
        </p:spPr>
        <p:txBody>
          <a:bodyPr>
            <a:normAutofit/>
          </a:bodyPr>
          <a:lstStyle/>
          <a:p>
            <a:pPr marL="0" indent="0">
              <a:buNone/>
            </a:pPr>
            <a:r>
              <a:rPr lang="en-US" b="1" dirty="0">
                <a:solidFill>
                  <a:srgbClr val="7030A0"/>
                </a:solidFill>
              </a:rPr>
              <a:t>Primary Loss</a:t>
            </a:r>
            <a:r>
              <a:rPr lang="en-US" dirty="0"/>
              <a:t>:  the death of a family member,                                                        close friend or loved one</a:t>
            </a:r>
          </a:p>
          <a:p>
            <a:pPr marL="0" indent="0">
              <a:buNone/>
            </a:pPr>
            <a:endParaRPr lang="en-US" dirty="0"/>
          </a:p>
          <a:p>
            <a:pPr marL="0" indent="0">
              <a:buNone/>
            </a:pPr>
            <a:r>
              <a:rPr lang="en-US" b="1" dirty="0">
                <a:solidFill>
                  <a:srgbClr val="7030A0"/>
                </a:solidFill>
              </a:rPr>
              <a:t>Secondary Loss</a:t>
            </a:r>
            <a:r>
              <a:rPr lang="en-US" dirty="0">
                <a:solidFill>
                  <a:srgbClr val="7030A0"/>
                </a:solidFill>
              </a:rPr>
              <a:t>: </a:t>
            </a:r>
            <a:r>
              <a:rPr lang="en-US" dirty="0"/>
              <a:t>Such things as changes in relationships, schools, family finances, and lifestyle  </a:t>
            </a:r>
          </a:p>
          <a:p>
            <a:pPr marL="0" indent="0">
              <a:buNone/>
            </a:pPr>
            <a:endParaRPr lang="en-US" dirty="0"/>
          </a:p>
          <a:p>
            <a:pPr marL="0" indent="0">
              <a:buNone/>
            </a:pPr>
            <a:r>
              <a:rPr lang="en-US" b="1" dirty="0">
                <a:solidFill>
                  <a:srgbClr val="7030A0"/>
                </a:solidFill>
              </a:rPr>
              <a:t>Cumulative Loss</a:t>
            </a:r>
            <a:r>
              <a:rPr lang="en-US" dirty="0"/>
              <a:t>:  Results following a number of successive losses experienced by a child over time   </a:t>
            </a:r>
          </a:p>
          <a:p>
            <a:pPr marL="0" indent="0">
              <a:buNone/>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5140" y="540074"/>
            <a:ext cx="3942303" cy="5913455"/>
          </a:xfrm>
          <a:prstGeom prst="rect">
            <a:avLst/>
          </a:prstGeom>
          <a:effectLst>
            <a:softEdge rad="63500"/>
          </a:effectLst>
        </p:spPr>
      </p:pic>
    </p:spTree>
    <p:extLst>
      <p:ext uri="{BB962C8B-B14F-4D97-AF65-F5344CB8AC3E}">
        <p14:creationId xmlns:p14="http://schemas.microsoft.com/office/powerpoint/2010/main" val="3727021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0977" y="494882"/>
            <a:ext cx="6059573" cy="6229577"/>
          </a:xfrm>
          <a:prstGeom prst="rect">
            <a:avLst/>
          </a:prstGeom>
        </p:spPr>
      </p:pic>
      <p:sp>
        <p:nvSpPr>
          <p:cNvPr id="8" name="Rectangle 7"/>
          <p:cNvSpPr/>
          <p:nvPr/>
        </p:nvSpPr>
        <p:spPr>
          <a:xfrm>
            <a:off x="360204" y="1705561"/>
            <a:ext cx="4943345" cy="3724096"/>
          </a:xfrm>
          <a:prstGeom prst="rect">
            <a:avLst/>
          </a:prstGeom>
        </p:spPr>
        <p:txBody>
          <a:bodyPr wrap="square">
            <a:spAutoFit/>
          </a:bodyPr>
          <a:lstStyle/>
          <a:p>
            <a:pPr>
              <a:lnSpc>
                <a:spcPct val="200000"/>
              </a:lnSpc>
            </a:pPr>
            <a:r>
              <a:rPr lang="en-US" sz="2000" dirty="0">
                <a:solidFill>
                  <a:prstClr val="black"/>
                </a:solidFill>
              </a:rPr>
              <a:t>• Changed relationships </a:t>
            </a:r>
          </a:p>
          <a:p>
            <a:pPr>
              <a:lnSpc>
                <a:spcPct val="200000"/>
              </a:lnSpc>
            </a:pPr>
            <a:r>
              <a:rPr lang="en-US" sz="2000" dirty="0">
                <a:solidFill>
                  <a:prstClr val="black"/>
                </a:solidFill>
              </a:rPr>
              <a:t>• Changes in school  </a:t>
            </a:r>
          </a:p>
          <a:p>
            <a:pPr>
              <a:lnSpc>
                <a:spcPct val="200000"/>
              </a:lnSpc>
            </a:pPr>
            <a:r>
              <a:rPr lang="en-US" sz="2000" dirty="0">
                <a:solidFill>
                  <a:prstClr val="black"/>
                </a:solidFill>
              </a:rPr>
              <a:t>• Financial challenges </a:t>
            </a:r>
          </a:p>
          <a:p>
            <a:pPr>
              <a:lnSpc>
                <a:spcPct val="200000"/>
              </a:lnSpc>
            </a:pPr>
            <a:r>
              <a:rPr lang="en-US" sz="2000" dirty="0">
                <a:solidFill>
                  <a:prstClr val="black"/>
                </a:solidFill>
              </a:rPr>
              <a:t>• Changes in lifestyle  </a:t>
            </a:r>
          </a:p>
          <a:p>
            <a:pPr>
              <a:lnSpc>
                <a:spcPct val="200000"/>
              </a:lnSpc>
            </a:pPr>
            <a:r>
              <a:rPr lang="en-US" sz="2000" dirty="0">
                <a:solidFill>
                  <a:prstClr val="black"/>
                </a:solidFill>
              </a:rPr>
              <a:t>• Changes in peer group or status  </a:t>
            </a:r>
          </a:p>
          <a:p>
            <a:endParaRPr lang="en-US" dirty="0">
              <a:solidFill>
                <a:prstClr val="black"/>
              </a:solidFill>
            </a:endParaRPr>
          </a:p>
          <a:p>
            <a:r>
              <a:rPr lang="en-US" dirty="0">
                <a:solidFill>
                  <a:prstClr val="black"/>
                </a:solidFill>
              </a:rPr>
              <a:t> </a:t>
            </a:r>
          </a:p>
        </p:txBody>
      </p:sp>
      <p:sp>
        <p:nvSpPr>
          <p:cNvPr id="9" name="Rectangle 8"/>
          <p:cNvSpPr/>
          <p:nvPr/>
        </p:nvSpPr>
        <p:spPr>
          <a:xfrm>
            <a:off x="2831876" y="140939"/>
            <a:ext cx="6213735" cy="707886"/>
          </a:xfrm>
          <a:prstGeom prst="rect">
            <a:avLst/>
          </a:prstGeom>
        </p:spPr>
        <p:txBody>
          <a:bodyPr wrap="square">
            <a:spAutoFit/>
          </a:bodyPr>
          <a:lstStyle/>
          <a:p>
            <a:r>
              <a:rPr lang="en-US" sz="4000" b="1" dirty="0">
                <a:solidFill>
                  <a:srgbClr val="663300"/>
                </a:solidFill>
              </a:rPr>
              <a:t>Common Secondary Losses  </a:t>
            </a:r>
          </a:p>
        </p:txBody>
      </p:sp>
      <p:sp>
        <p:nvSpPr>
          <p:cNvPr id="10" name="Rectangle 9"/>
          <p:cNvSpPr/>
          <p:nvPr/>
        </p:nvSpPr>
        <p:spPr>
          <a:xfrm>
            <a:off x="8124825" y="1705561"/>
            <a:ext cx="4067175" cy="4401205"/>
          </a:xfrm>
          <a:prstGeom prst="rect">
            <a:avLst/>
          </a:prstGeom>
        </p:spPr>
        <p:txBody>
          <a:bodyPr wrap="square">
            <a:spAutoFit/>
          </a:bodyPr>
          <a:lstStyle/>
          <a:p>
            <a:pPr>
              <a:lnSpc>
                <a:spcPct val="200000"/>
              </a:lnSpc>
            </a:pPr>
            <a:r>
              <a:rPr lang="en-US" sz="2000" dirty="0">
                <a:solidFill>
                  <a:prstClr val="black"/>
                </a:solidFill>
              </a:rPr>
              <a:t>• A parent who is less available  </a:t>
            </a:r>
          </a:p>
          <a:p>
            <a:pPr>
              <a:lnSpc>
                <a:spcPct val="200000"/>
              </a:lnSpc>
            </a:pPr>
            <a:r>
              <a:rPr lang="en-US" sz="2000" dirty="0">
                <a:solidFill>
                  <a:prstClr val="black"/>
                </a:solidFill>
              </a:rPr>
              <a:t>• Loss of shared memories </a:t>
            </a:r>
          </a:p>
          <a:p>
            <a:pPr>
              <a:lnSpc>
                <a:spcPct val="200000"/>
              </a:lnSpc>
            </a:pPr>
            <a:r>
              <a:rPr lang="en-US" sz="2000" dirty="0">
                <a:solidFill>
                  <a:prstClr val="black"/>
                </a:solidFill>
              </a:rPr>
              <a:t>• Change in future plans</a:t>
            </a:r>
          </a:p>
          <a:p>
            <a:pPr>
              <a:lnSpc>
                <a:spcPct val="200000"/>
              </a:lnSpc>
            </a:pPr>
            <a:r>
              <a:rPr lang="en-US" sz="2000" dirty="0">
                <a:solidFill>
                  <a:prstClr val="black"/>
                </a:solidFill>
              </a:rPr>
              <a:t>• Loss of special recognition &amp; support</a:t>
            </a:r>
          </a:p>
          <a:p>
            <a:pPr>
              <a:lnSpc>
                <a:spcPct val="200000"/>
              </a:lnSpc>
            </a:pPr>
            <a:r>
              <a:rPr lang="en-US" sz="2000" dirty="0">
                <a:solidFill>
                  <a:prstClr val="black"/>
                </a:solidFill>
              </a:rPr>
              <a:t>• Decreased sense of security &amp; safety  </a:t>
            </a:r>
          </a:p>
        </p:txBody>
      </p:sp>
    </p:spTree>
    <p:extLst>
      <p:ext uri="{BB962C8B-B14F-4D97-AF65-F5344CB8AC3E}">
        <p14:creationId xmlns:p14="http://schemas.microsoft.com/office/powerpoint/2010/main" val="2234520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41286" y="1049440"/>
            <a:ext cx="4496790" cy="5598957"/>
          </a:xfrm>
          <a:prstGeom prst="rect">
            <a:avLst/>
          </a:prstGeom>
        </p:spPr>
      </p:pic>
      <p:sp>
        <p:nvSpPr>
          <p:cNvPr id="19458" name="Title 1"/>
          <p:cNvSpPr>
            <a:spLocks noGrp="1"/>
          </p:cNvSpPr>
          <p:nvPr>
            <p:ph type="title"/>
          </p:nvPr>
        </p:nvSpPr>
        <p:spPr>
          <a:xfrm>
            <a:off x="407565" y="0"/>
            <a:ext cx="11198127" cy="1187532"/>
          </a:xfrm>
        </p:spPr>
        <p:txBody>
          <a:bodyPr/>
          <a:lstStyle/>
          <a:p>
            <a:pPr>
              <a:spcAft>
                <a:spcPts val="1200"/>
              </a:spcAft>
            </a:pPr>
            <a:r>
              <a:rPr lang="en-US" sz="3600" dirty="0">
                <a:solidFill>
                  <a:srgbClr val="663300"/>
                </a:solidFill>
                <a:latin typeface="Franklin Gothic Medium" panose="020B0603020102020204" pitchFamily="34" charset="0"/>
                <a:ea typeface="ＭＳ Ｐゴシック" panose="020B0600070205080204" pitchFamily="34" charset="-128"/>
              </a:rPr>
              <a:t>Understanding the Grieving Student</a:t>
            </a:r>
            <a:endParaRPr lang="en-US" sz="2400" i="1" dirty="0">
              <a:solidFill>
                <a:srgbClr val="663300"/>
              </a:solidFill>
              <a:latin typeface="Franklin Gothic Book" panose="020B0503020102020204" pitchFamily="34" charset="0"/>
              <a:ea typeface="ＭＳ Ｐゴシック" panose="020B0600070205080204" pitchFamily="34" charset="-128"/>
            </a:endParaRPr>
          </a:p>
        </p:txBody>
      </p:sp>
      <p:sp>
        <p:nvSpPr>
          <p:cNvPr id="19459" name="Content Placeholder 2"/>
          <p:cNvSpPr>
            <a:spLocks noGrp="1"/>
          </p:cNvSpPr>
          <p:nvPr>
            <p:ph idx="1"/>
          </p:nvPr>
        </p:nvSpPr>
        <p:spPr>
          <a:xfrm>
            <a:off x="407565" y="1711569"/>
            <a:ext cx="11151235" cy="5259523"/>
          </a:xfrm>
        </p:spPr>
        <p:txBody>
          <a:bodyPr>
            <a:normAutofit lnSpcReduction="10000"/>
          </a:bodyPr>
          <a:lstStyle/>
          <a:p>
            <a:pPr marL="457200" indent="-457200">
              <a:lnSpc>
                <a:spcPct val="80000"/>
              </a:lnSpc>
              <a:spcAft>
                <a:spcPts val="1200"/>
              </a:spcAft>
              <a:buAutoNum type="arabicPeriod"/>
            </a:pPr>
            <a:r>
              <a:rPr lang="en-US" sz="2600" dirty="0"/>
              <a:t>Children’s understanding of death</a:t>
            </a:r>
          </a:p>
          <a:p>
            <a:pPr marL="457200" indent="-457200">
              <a:lnSpc>
                <a:spcPct val="80000"/>
              </a:lnSpc>
              <a:spcAft>
                <a:spcPts val="1200"/>
              </a:spcAft>
              <a:buAutoNum type="arabicPeriod"/>
            </a:pPr>
            <a:r>
              <a:rPr lang="en-US" sz="2600" dirty="0"/>
              <a:t>How grief is experienced in children and adolescents </a:t>
            </a:r>
          </a:p>
          <a:p>
            <a:pPr marL="457200" indent="-457200">
              <a:lnSpc>
                <a:spcPct val="80000"/>
              </a:lnSpc>
              <a:spcAft>
                <a:spcPts val="1200"/>
              </a:spcAft>
              <a:buAutoNum type="arabicPeriod"/>
            </a:pPr>
            <a:r>
              <a:rPr lang="en-US" sz="2600" dirty="0"/>
              <a:t>How children show their grief</a:t>
            </a:r>
          </a:p>
          <a:p>
            <a:pPr marL="457200" indent="-457200">
              <a:lnSpc>
                <a:spcPct val="80000"/>
              </a:lnSpc>
              <a:spcAft>
                <a:spcPts val="1200"/>
              </a:spcAft>
              <a:buAutoNum type="arabicPeriod"/>
            </a:pPr>
            <a:r>
              <a:rPr lang="en-US" sz="2600" dirty="0"/>
              <a:t>Reactions of children to loss</a:t>
            </a:r>
          </a:p>
          <a:p>
            <a:pPr marL="457200" indent="-457200">
              <a:lnSpc>
                <a:spcPct val="80000"/>
              </a:lnSpc>
              <a:spcAft>
                <a:spcPts val="1200"/>
              </a:spcAft>
              <a:buAutoNum type="arabicPeriod"/>
            </a:pPr>
            <a:r>
              <a:rPr lang="en-US" sz="2600" dirty="0"/>
              <a:t>Shame and guilt following a death</a:t>
            </a:r>
          </a:p>
          <a:p>
            <a:pPr marL="457200" indent="-457200">
              <a:lnSpc>
                <a:spcPct val="80000"/>
              </a:lnSpc>
              <a:spcAft>
                <a:spcPts val="1200"/>
              </a:spcAft>
              <a:buAutoNum type="arabicPeriod"/>
            </a:pPr>
            <a:r>
              <a:rPr lang="en-US" sz="2600" dirty="0"/>
              <a:t>Impact of grief on learning</a:t>
            </a:r>
          </a:p>
          <a:p>
            <a:pPr marL="457200" indent="-457200">
              <a:lnSpc>
                <a:spcPct val="80000"/>
              </a:lnSpc>
              <a:spcAft>
                <a:spcPts val="1200"/>
              </a:spcAft>
              <a:buAutoNum type="arabicPeriod"/>
            </a:pPr>
            <a:r>
              <a:rPr lang="en-US" sz="2600" dirty="0"/>
              <a:t>Types of losses</a:t>
            </a:r>
          </a:p>
          <a:p>
            <a:pPr marL="457200" indent="-457200">
              <a:lnSpc>
                <a:spcPct val="80000"/>
              </a:lnSpc>
              <a:spcAft>
                <a:spcPts val="1200"/>
              </a:spcAft>
              <a:buAutoNum type="arabicPeriod"/>
            </a:pPr>
            <a:r>
              <a:rPr lang="en-US" sz="2600" dirty="0"/>
              <a:t>Grief triggers </a:t>
            </a:r>
          </a:p>
          <a:p>
            <a:pPr marL="457200" indent="-457200">
              <a:lnSpc>
                <a:spcPct val="80000"/>
              </a:lnSpc>
              <a:spcAft>
                <a:spcPts val="1200"/>
              </a:spcAft>
              <a:buAutoNum type="arabicPeriod"/>
            </a:pPr>
            <a:r>
              <a:rPr lang="en-US" sz="2600" dirty="0"/>
              <a:t>How grief will occur over time </a:t>
            </a:r>
          </a:p>
          <a:p>
            <a:pPr marL="457200" indent="-457200">
              <a:lnSpc>
                <a:spcPct val="80000"/>
              </a:lnSpc>
              <a:spcAft>
                <a:spcPts val="1200"/>
              </a:spcAft>
              <a:buAutoNum type="arabicPeriod"/>
            </a:pPr>
            <a:endParaRPr lang="en-US" sz="2000" b="1" dirty="0"/>
          </a:p>
          <a:p>
            <a:pPr marL="457200" indent="-457200">
              <a:lnSpc>
                <a:spcPct val="80000"/>
              </a:lnSpc>
              <a:spcAft>
                <a:spcPts val="1200"/>
              </a:spcAft>
              <a:buAutoNum type="arabicPeriod"/>
            </a:pPr>
            <a:endParaRPr lang="en-US" sz="2000" b="1" dirty="0"/>
          </a:p>
          <a:p>
            <a:pPr marL="457200" indent="-457200">
              <a:lnSpc>
                <a:spcPct val="80000"/>
              </a:lnSpc>
              <a:spcAft>
                <a:spcPts val="1200"/>
              </a:spcAft>
              <a:buAutoNum type="arabicPeriod"/>
            </a:pPr>
            <a:endParaRPr lang="en-US" sz="2000" b="1" dirty="0"/>
          </a:p>
          <a:p>
            <a:pPr marL="457200" indent="-457200">
              <a:lnSpc>
                <a:spcPct val="80000"/>
              </a:lnSpc>
              <a:spcAft>
                <a:spcPts val="1200"/>
              </a:spcAft>
              <a:buAutoNum type="arabicPeriod"/>
            </a:pPr>
            <a:endParaRPr lang="en-US" sz="2000" b="1" dirty="0"/>
          </a:p>
          <a:p>
            <a:pPr>
              <a:lnSpc>
                <a:spcPct val="80000"/>
              </a:lnSpc>
              <a:spcAft>
                <a:spcPts val="1200"/>
              </a:spcAft>
            </a:pPr>
            <a:endParaRPr lang="en-US" sz="2200" dirty="0">
              <a:solidFill>
                <a:srgbClr val="1B180F"/>
              </a:solidFill>
              <a:latin typeface="Franklin Gothic Book" panose="020B0503020102020204" pitchFamily="34" charset="0"/>
              <a:ea typeface="ＭＳ Ｐゴシック" panose="020B0600070205080204" pitchFamily="34" charset="-128"/>
              <a:cs typeface="ＭＳ Ｐゴシック" panose="020B0600070205080204" pitchFamily="34" charset="-128"/>
            </a:endParaRPr>
          </a:p>
          <a:p>
            <a:pPr eaLnBrk="1" hangingPunct="1">
              <a:lnSpc>
                <a:spcPct val="80000"/>
              </a:lnSpc>
            </a:pPr>
            <a:endParaRPr lang="en-US" sz="1900" dirty="0">
              <a:latin typeface="Franklin Gothic Book" panose="020B0503020102020204" pitchFamily="34" charset="0"/>
              <a:ea typeface="ＭＳ Ｐゴシック" panose="020B0600070205080204" pitchFamily="34" charset="-128"/>
              <a:cs typeface="ＭＳ Ｐゴシック" panose="020B0600070205080204" pitchFamily="34" charset="-128"/>
            </a:endParaRPr>
          </a:p>
        </p:txBody>
      </p:sp>
      <p:sp>
        <p:nvSpPr>
          <p:cNvPr id="2" name="TextBox 1"/>
          <p:cNvSpPr txBox="1"/>
          <p:nvPr/>
        </p:nvSpPr>
        <p:spPr>
          <a:xfrm>
            <a:off x="407565" y="1049440"/>
            <a:ext cx="11359663" cy="369332"/>
          </a:xfrm>
          <a:prstGeom prst="rect">
            <a:avLst/>
          </a:prstGeom>
          <a:noFill/>
        </p:spPr>
        <p:txBody>
          <a:bodyPr wrap="square" rtlCol="0">
            <a:spAutoFit/>
          </a:bodyPr>
          <a:lstStyle/>
          <a:p>
            <a:r>
              <a:rPr lang="en-US" b="1" i="1" dirty="0">
                <a:solidFill>
                  <a:prstClr val="black"/>
                </a:solidFill>
              </a:rPr>
              <a:t>This module will help school staff be better prepared to support grieving students through presentations about</a:t>
            </a:r>
          </a:p>
        </p:txBody>
      </p:sp>
    </p:spTree>
    <p:extLst>
      <p:ext uri="{BB962C8B-B14F-4D97-AF65-F5344CB8AC3E}">
        <p14:creationId xmlns:p14="http://schemas.microsoft.com/office/powerpoint/2010/main" val="585325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942" y="0"/>
            <a:ext cx="11373633" cy="1325563"/>
          </a:xfrm>
        </p:spPr>
        <p:txBody>
          <a:bodyPr/>
          <a:lstStyle/>
          <a:p>
            <a:r>
              <a:rPr lang="en-US" b="1" dirty="0">
                <a:solidFill>
                  <a:srgbClr val="663300"/>
                </a:solidFill>
                <a:latin typeface="+mn-lt"/>
              </a:rPr>
              <a:t>Communities with Cumulative Loss </a:t>
            </a:r>
          </a:p>
        </p:txBody>
      </p:sp>
      <p:sp>
        <p:nvSpPr>
          <p:cNvPr id="3" name="Content Placeholder 2"/>
          <p:cNvSpPr>
            <a:spLocks noGrp="1"/>
          </p:cNvSpPr>
          <p:nvPr>
            <p:ph idx="1"/>
          </p:nvPr>
        </p:nvSpPr>
        <p:spPr>
          <a:xfrm>
            <a:off x="212942" y="971739"/>
            <a:ext cx="11670605" cy="5696255"/>
          </a:xfrm>
        </p:spPr>
        <p:txBody>
          <a:bodyPr>
            <a:normAutofit fontScale="77500" lnSpcReduction="20000"/>
          </a:bodyPr>
          <a:lstStyle/>
          <a:p>
            <a:endParaRPr lang="en-US" dirty="0"/>
          </a:p>
          <a:p>
            <a:pPr>
              <a:lnSpc>
                <a:spcPct val="100000"/>
              </a:lnSpc>
              <a:spcBef>
                <a:spcPts val="0"/>
              </a:spcBef>
              <a:defRPr/>
            </a:pPr>
            <a:r>
              <a:rPr lang="en-US" b="1" dirty="0"/>
              <a:t>Students may have experienced the death of multiple peers and family members but do not become accustomed to such losses  </a:t>
            </a:r>
          </a:p>
          <a:p>
            <a:pPr>
              <a:lnSpc>
                <a:spcPct val="100000"/>
              </a:lnSpc>
              <a:spcBef>
                <a:spcPts val="0"/>
              </a:spcBef>
              <a:defRPr/>
            </a:pPr>
            <a:endParaRPr lang="en-US" b="1" dirty="0"/>
          </a:p>
          <a:p>
            <a:pPr>
              <a:lnSpc>
                <a:spcPct val="100000"/>
              </a:lnSpc>
              <a:spcBef>
                <a:spcPts val="0"/>
              </a:spcBef>
              <a:defRPr/>
            </a:pPr>
            <a:r>
              <a:rPr lang="en-US" b="1" dirty="0"/>
              <a:t>Poverty and neighborhood disorganization may complicate the child’s adjustment</a:t>
            </a:r>
          </a:p>
          <a:p>
            <a:pPr>
              <a:lnSpc>
                <a:spcPct val="100000"/>
              </a:lnSpc>
              <a:spcBef>
                <a:spcPts val="0"/>
              </a:spcBef>
              <a:defRPr/>
            </a:pPr>
            <a:endParaRPr lang="en-US" b="1" dirty="0"/>
          </a:p>
          <a:p>
            <a:r>
              <a:rPr lang="en-US" b="1" dirty="0"/>
              <a:t>Children will benefit from adult guidance about how to express their thoughts and feelings, and how to cope best under these frightening circumstances</a:t>
            </a:r>
          </a:p>
          <a:p>
            <a:endParaRPr lang="en-US" b="1" dirty="0"/>
          </a:p>
          <a:p>
            <a:r>
              <a:rPr lang="en-US" b="1" dirty="0"/>
              <a:t>Children may turn to peers for support and engage in a range of risky behaviors to challenge their fears about their own mortality </a:t>
            </a:r>
          </a:p>
          <a:p>
            <a:endParaRPr lang="en-US" b="1" dirty="0"/>
          </a:p>
          <a:p>
            <a:r>
              <a:rPr lang="en-US" b="1" dirty="0"/>
              <a:t>Children  benefit from being reminded of their personal resiliency and the support system they still have</a:t>
            </a:r>
          </a:p>
          <a:p>
            <a:endParaRPr lang="en-US" b="1" dirty="0"/>
          </a:p>
          <a:p>
            <a:r>
              <a:rPr lang="en-US" b="1" dirty="0"/>
              <a:t> School personnel can achieve a great deal by providing opportunities for grieving students to express themselves and be heard by concerned, caring, and competent adults</a:t>
            </a:r>
          </a:p>
          <a:p>
            <a:endParaRPr lang="en-US" dirty="0"/>
          </a:p>
          <a:p>
            <a:endParaRPr lang="en-US" dirty="0"/>
          </a:p>
        </p:txBody>
      </p:sp>
    </p:spTree>
    <p:extLst>
      <p:ext uri="{BB962C8B-B14F-4D97-AF65-F5344CB8AC3E}">
        <p14:creationId xmlns:p14="http://schemas.microsoft.com/office/powerpoint/2010/main" val="416897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935" y="1031846"/>
            <a:ext cx="5046782" cy="5649728"/>
          </a:xfrm>
          <a:prstGeom prst="rect">
            <a:avLst/>
          </a:prstGeom>
        </p:spPr>
      </p:pic>
      <p:sp>
        <p:nvSpPr>
          <p:cNvPr id="2" name="Title 1"/>
          <p:cNvSpPr>
            <a:spLocks noGrp="1"/>
          </p:cNvSpPr>
          <p:nvPr>
            <p:ph type="title"/>
          </p:nvPr>
        </p:nvSpPr>
        <p:spPr>
          <a:xfrm>
            <a:off x="648182" y="1093842"/>
            <a:ext cx="10902387" cy="706055"/>
          </a:xfrm>
        </p:spPr>
        <p:txBody>
          <a:bodyPr>
            <a:normAutofit fontScale="90000"/>
          </a:bodyPr>
          <a:lstStyle/>
          <a:p>
            <a:r>
              <a:rPr lang="en-US" b="1" dirty="0">
                <a:solidFill>
                  <a:srgbClr val="663300"/>
                </a:solidFill>
                <a:latin typeface="+mn-lt"/>
              </a:rPr>
              <a:t>Common Grief  Triggers</a:t>
            </a:r>
            <a:br>
              <a:rPr lang="en-US" b="1" dirty="0">
                <a:solidFill>
                  <a:srgbClr val="663300"/>
                </a:solidFill>
                <a:latin typeface="+mn-lt"/>
              </a:rPr>
            </a:br>
            <a:r>
              <a:rPr lang="en-US" b="1" dirty="0">
                <a:solidFill>
                  <a:srgbClr val="663300"/>
                </a:solidFill>
                <a:latin typeface="+mn-lt"/>
              </a:rPr>
              <a:t/>
            </a:r>
            <a:br>
              <a:rPr lang="en-US" b="1" dirty="0">
                <a:solidFill>
                  <a:srgbClr val="663300"/>
                </a:solidFill>
                <a:latin typeface="+mn-lt"/>
              </a:rPr>
            </a:br>
            <a:r>
              <a:rPr lang="en-US" b="1" dirty="0">
                <a:solidFill>
                  <a:srgbClr val="663300"/>
                </a:solidFill>
                <a:latin typeface="+mn-lt"/>
              </a:rPr>
              <a:t> </a:t>
            </a:r>
          </a:p>
        </p:txBody>
      </p:sp>
      <p:sp>
        <p:nvSpPr>
          <p:cNvPr id="4" name="Rectangle 3"/>
          <p:cNvSpPr/>
          <p:nvPr/>
        </p:nvSpPr>
        <p:spPr>
          <a:xfrm>
            <a:off x="648182" y="1724396"/>
            <a:ext cx="11366340" cy="3970318"/>
          </a:xfrm>
          <a:prstGeom prst="rect">
            <a:avLst/>
          </a:prstGeom>
        </p:spPr>
        <p:txBody>
          <a:bodyPr wrap="square">
            <a:spAutoFit/>
          </a:bodyPr>
          <a:lstStyle/>
          <a:p>
            <a:r>
              <a:rPr lang="en-US" sz="3600" dirty="0">
                <a:solidFill>
                  <a:prstClr val="black"/>
                </a:solidFill>
              </a:rPr>
              <a:t>• Hearing a song or seeing a TV show </a:t>
            </a:r>
          </a:p>
          <a:p>
            <a:endParaRPr lang="en-US" sz="3600" dirty="0">
              <a:solidFill>
                <a:prstClr val="black"/>
              </a:solidFill>
            </a:endParaRPr>
          </a:p>
          <a:p>
            <a:r>
              <a:rPr lang="en-US" sz="3600" dirty="0">
                <a:solidFill>
                  <a:prstClr val="black"/>
                </a:solidFill>
              </a:rPr>
              <a:t>• Special occasions  </a:t>
            </a:r>
          </a:p>
          <a:p>
            <a:endParaRPr lang="en-US" sz="3600" dirty="0">
              <a:solidFill>
                <a:prstClr val="black"/>
              </a:solidFill>
            </a:endParaRPr>
          </a:p>
          <a:p>
            <a:r>
              <a:rPr lang="en-US" sz="3600" dirty="0">
                <a:solidFill>
                  <a:prstClr val="black"/>
                </a:solidFill>
              </a:rPr>
              <a:t>• Transitions  </a:t>
            </a:r>
          </a:p>
          <a:p>
            <a:endParaRPr lang="en-US" sz="3600" dirty="0">
              <a:solidFill>
                <a:prstClr val="black"/>
              </a:solidFill>
            </a:endParaRPr>
          </a:p>
          <a:p>
            <a:r>
              <a:rPr lang="en-US" sz="3600" dirty="0">
                <a:solidFill>
                  <a:prstClr val="black"/>
                </a:solidFill>
              </a:rPr>
              <a:t>• Lost opportunities  </a:t>
            </a:r>
          </a:p>
        </p:txBody>
      </p:sp>
    </p:spTree>
    <p:extLst>
      <p:ext uri="{BB962C8B-B14F-4D97-AF65-F5344CB8AC3E}">
        <p14:creationId xmlns:p14="http://schemas.microsoft.com/office/powerpoint/2010/main" val="662334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0000"/>
            <a:lum/>
            <a:extLst>
              <a:ext uri="{28A0092B-C50C-407E-A947-70E740481C1C}">
                <a14:useLocalDpi xmlns:a14="http://schemas.microsoft.com/office/drawing/2010/main"/>
              </a:ext>
            </a:extLst>
          </a:blip>
          <a:srcRect/>
          <a:stretch>
            <a:fillRect l="5000" t="11000" r="5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945" y="-197451"/>
            <a:ext cx="10515600" cy="1325563"/>
          </a:xfrm>
        </p:spPr>
        <p:txBody>
          <a:bodyPr/>
          <a:lstStyle/>
          <a:p>
            <a:r>
              <a:rPr lang="en-US" b="1" dirty="0">
                <a:solidFill>
                  <a:srgbClr val="663300"/>
                </a:solidFill>
                <a:latin typeface="+mn-lt"/>
              </a:rPr>
              <a:t>Grief Over Time</a:t>
            </a:r>
          </a:p>
        </p:txBody>
      </p:sp>
      <p:sp>
        <p:nvSpPr>
          <p:cNvPr id="3" name="TextBox 2"/>
          <p:cNvSpPr txBox="1"/>
          <p:nvPr/>
        </p:nvSpPr>
        <p:spPr>
          <a:xfrm>
            <a:off x="215063" y="1128112"/>
            <a:ext cx="11258251" cy="5386090"/>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prstClr val="black"/>
                </a:solidFill>
              </a:rPr>
              <a:t>Grief proceeds on its own terms</a:t>
            </a:r>
          </a:p>
          <a:p>
            <a:pPr marL="457200" indent="-457200">
              <a:buFont typeface="Arial" panose="020B0604020202020204" pitchFamily="34" charset="0"/>
              <a:buChar char="•"/>
            </a:pPr>
            <a:endParaRPr lang="en-US" sz="3200" b="1" dirty="0">
              <a:solidFill>
                <a:prstClr val="black"/>
              </a:solidFill>
            </a:endParaRPr>
          </a:p>
          <a:p>
            <a:pPr marL="457200" indent="-457200">
              <a:buFont typeface="Arial" panose="020B0604020202020204" pitchFamily="34" charset="0"/>
              <a:buChar char="•"/>
            </a:pPr>
            <a:r>
              <a:rPr lang="en-US" sz="3200" b="1" dirty="0">
                <a:solidFill>
                  <a:prstClr val="black"/>
                </a:solidFill>
              </a:rPr>
              <a:t> As children grow and develop, even normative transitions and changes in their lives will remind them of the loss</a:t>
            </a:r>
          </a:p>
          <a:p>
            <a:pPr marL="457200" indent="-457200">
              <a:buFont typeface="Arial" panose="020B0604020202020204" pitchFamily="34" charset="0"/>
              <a:buChar char="•"/>
            </a:pPr>
            <a:endParaRPr lang="en-US" sz="3200" b="1" dirty="0">
              <a:solidFill>
                <a:prstClr val="black"/>
              </a:solidFill>
            </a:endParaRPr>
          </a:p>
          <a:p>
            <a:pPr marL="457200" indent="-457200">
              <a:buFont typeface="Arial" panose="020B0604020202020204" pitchFamily="34" charset="0"/>
              <a:buChar char="•"/>
            </a:pPr>
            <a:r>
              <a:rPr lang="en-US" sz="3200" b="1" dirty="0">
                <a:solidFill>
                  <a:prstClr val="black"/>
                </a:solidFill>
              </a:rPr>
              <a:t> As children develop, they become more capable of understanding and adjusting to their loss  </a:t>
            </a:r>
          </a:p>
          <a:p>
            <a:pPr marL="457200" indent="-457200">
              <a:buFont typeface="Arial" panose="020B0604020202020204" pitchFamily="34" charset="0"/>
              <a:buChar char="•"/>
            </a:pPr>
            <a:endParaRPr lang="en-US" sz="3200" b="1" dirty="0">
              <a:solidFill>
                <a:prstClr val="black"/>
              </a:solidFill>
            </a:endParaRPr>
          </a:p>
          <a:p>
            <a:pPr marL="457200" indent="-457200">
              <a:buFont typeface="Arial" panose="020B0604020202020204" pitchFamily="34" charset="0"/>
              <a:buChar char="•"/>
            </a:pPr>
            <a:r>
              <a:rPr lang="en-US" sz="3200" b="1" dirty="0">
                <a:solidFill>
                  <a:prstClr val="black"/>
                </a:solidFill>
              </a:rPr>
              <a:t>Children experience grief differently over time, and often revisit deep feelings at special events and times of transition </a:t>
            </a:r>
          </a:p>
          <a:p>
            <a:pPr marL="342900" indent="-342900">
              <a:buFontTx/>
              <a:buAutoNum type="arabicPeriod"/>
            </a:pPr>
            <a:endParaRPr lang="en-US" sz="2400" dirty="0">
              <a:solidFill>
                <a:prstClr val="black"/>
              </a:solidFill>
            </a:endParaRPr>
          </a:p>
        </p:txBody>
      </p:sp>
    </p:spTree>
    <p:extLst>
      <p:ext uri="{BB962C8B-B14F-4D97-AF65-F5344CB8AC3E}">
        <p14:creationId xmlns:p14="http://schemas.microsoft.com/office/powerpoint/2010/main" val="1597329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4311" y="-70338"/>
            <a:ext cx="10515600" cy="1325563"/>
          </a:xfrm>
        </p:spPr>
        <p:txBody>
          <a:bodyPr/>
          <a:lstStyle/>
          <a:p>
            <a:r>
              <a:rPr lang="en-US" b="1" dirty="0">
                <a:solidFill>
                  <a:srgbClr val="663300"/>
                </a:solidFill>
                <a:latin typeface="+mn-lt"/>
              </a:rPr>
              <a:t>Grief in High School Juniors &amp; Seniors</a:t>
            </a:r>
          </a:p>
        </p:txBody>
      </p:sp>
      <p:pic>
        <p:nvPicPr>
          <p:cNvPr id="5" name="Picture 4"/>
          <p:cNvPicPr>
            <a:picLocks noChangeAspect="1"/>
          </p:cNvPicPr>
          <p:nvPr/>
        </p:nvPicPr>
        <p:blipFill>
          <a:blip r:embed="rId3"/>
          <a:stretch>
            <a:fillRect/>
          </a:stretch>
        </p:blipFill>
        <p:spPr>
          <a:xfrm>
            <a:off x="7377711" y="1139105"/>
            <a:ext cx="4255354" cy="5317296"/>
          </a:xfrm>
          <a:prstGeom prst="rect">
            <a:avLst/>
          </a:prstGeom>
          <a:effectLst>
            <a:softEdge rad="63500"/>
          </a:effectLst>
        </p:spPr>
      </p:pic>
      <p:sp>
        <p:nvSpPr>
          <p:cNvPr id="7" name="TextBox 6"/>
          <p:cNvSpPr txBox="1"/>
          <p:nvPr/>
        </p:nvSpPr>
        <p:spPr>
          <a:xfrm>
            <a:off x="494311" y="1077302"/>
            <a:ext cx="688340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prstClr val="black"/>
                </a:solidFill>
              </a:rPr>
              <a:t>Expected to be more mature and better able to handle the concepts and consequences of a death</a:t>
            </a:r>
          </a:p>
          <a:p>
            <a:pPr marL="342900" indent="-342900">
              <a:buFont typeface="Arial" panose="020B0604020202020204" pitchFamily="34" charset="0"/>
              <a:buChar char="•"/>
            </a:pPr>
            <a:endParaRPr lang="en-US" sz="2400" dirty="0">
              <a:solidFill>
                <a:prstClr val="black"/>
              </a:solidFill>
            </a:endParaRPr>
          </a:p>
          <a:p>
            <a:pPr marL="342900" indent="-342900">
              <a:buFont typeface="Arial" panose="020B0604020202020204" pitchFamily="34" charset="0"/>
              <a:buChar char="•"/>
            </a:pPr>
            <a:r>
              <a:rPr lang="en-US" sz="2400" dirty="0">
                <a:solidFill>
                  <a:prstClr val="black"/>
                </a:solidFill>
              </a:rPr>
              <a:t>Difficulties concentrating may impact on their future </a:t>
            </a:r>
          </a:p>
          <a:p>
            <a:pPr marL="342900" indent="-342900">
              <a:buFont typeface="Arial" panose="020B0604020202020204" pitchFamily="34" charset="0"/>
              <a:buChar char="•"/>
            </a:pPr>
            <a:endParaRPr lang="en-US" sz="2400" dirty="0">
              <a:solidFill>
                <a:prstClr val="black"/>
              </a:solidFill>
            </a:endParaRPr>
          </a:p>
          <a:p>
            <a:pPr marL="342900" indent="-342900">
              <a:buFont typeface="Arial" panose="020B0604020202020204" pitchFamily="34" charset="0"/>
              <a:buChar char="•"/>
            </a:pPr>
            <a:r>
              <a:rPr lang="en-US" sz="2400" dirty="0">
                <a:solidFill>
                  <a:prstClr val="black"/>
                </a:solidFill>
              </a:rPr>
              <a:t>Ambivalence about independence &amp; worry about need for support</a:t>
            </a:r>
          </a:p>
          <a:p>
            <a:pPr marL="342900" indent="-342900">
              <a:buFont typeface="Arial" panose="020B0604020202020204" pitchFamily="34" charset="0"/>
              <a:buChar char="•"/>
            </a:pPr>
            <a:endParaRPr lang="en-US" sz="2400" dirty="0">
              <a:solidFill>
                <a:prstClr val="black"/>
              </a:solidFill>
            </a:endParaRPr>
          </a:p>
          <a:p>
            <a:pPr marL="342900" indent="-342900">
              <a:buFont typeface="Arial" panose="020B0604020202020204" pitchFamily="34" charset="0"/>
              <a:buChar char="•"/>
            </a:pPr>
            <a:r>
              <a:rPr lang="en-US" sz="2400" dirty="0">
                <a:solidFill>
                  <a:prstClr val="black"/>
                </a:solidFill>
              </a:rPr>
              <a:t>Anxious about leaving family &amp; friends behind</a:t>
            </a:r>
          </a:p>
          <a:p>
            <a:pPr marL="342900" indent="-342900">
              <a:buFont typeface="Arial" panose="020B0604020202020204" pitchFamily="34" charset="0"/>
              <a:buChar char="•"/>
            </a:pPr>
            <a:endParaRPr lang="en-US" sz="2400" dirty="0">
              <a:solidFill>
                <a:prstClr val="black"/>
              </a:solidFill>
            </a:endParaRPr>
          </a:p>
          <a:p>
            <a:pPr marL="342900" indent="-342900">
              <a:buFont typeface="Arial" panose="020B0604020202020204" pitchFamily="34" charset="0"/>
              <a:buChar char="•"/>
            </a:pPr>
            <a:r>
              <a:rPr lang="en-US" sz="2400" dirty="0">
                <a:solidFill>
                  <a:prstClr val="black"/>
                </a:solidFill>
              </a:rPr>
              <a:t>Feel obligated to surviving family members </a:t>
            </a:r>
          </a:p>
          <a:p>
            <a:pPr marL="342900" indent="-342900">
              <a:buFont typeface="Arial" panose="020B0604020202020204" pitchFamily="34" charset="0"/>
              <a:buChar char="•"/>
            </a:pPr>
            <a:endParaRPr lang="en-US" sz="2400" dirty="0">
              <a:solidFill>
                <a:prstClr val="black"/>
              </a:solidFill>
            </a:endParaRPr>
          </a:p>
          <a:p>
            <a:pPr marL="342900" indent="-342900">
              <a:buFont typeface="Arial" panose="020B0604020202020204" pitchFamily="34" charset="0"/>
              <a:buChar char="•"/>
            </a:pPr>
            <a:r>
              <a:rPr lang="en-US" sz="2400" dirty="0">
                <a:solidFill>
                  <a:prstClr val="black"/>
                </a:solidFill>
              </a:rPr>
              <a:t>Feel selfish about pursuing personal goals</a:t>
            </a:r>
          </a:p>
        </p:txBody>
      </p:sp>
    </p:spTree>
    <p:extLst>
      <p:ext uri="{BB962C8B-B14F-4D97-AF65-F5344CB8AC3E}">
        <p14:creationId xmlns:p14="http://schemas.microsoft.com/office/powerpoint/2010/main" val="3524846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947" y="-118086"/>
            <a:ext cx="10515600" cy="1325563"/>
          </a:xfrm>
        </p:spPr>
        <p:txBody>
          <a:bodyPr/>
          <a:lstStyle/>
          <a:p>
            <a:r>
              <a:rPr lang="en-US" b="1" i="1" dirty="0">
                <a:solidFill>
                  <a:srgbClr val="663300"/>
                </a:solidFill>
              </a:rPr>
              <a:t>This presentation was developed by…</a:t>
            </a:r>
          </a:p>
        </p:txBody>
      </p:sp>
      <p:sp>
        <p:nvSpPr>
          <p:cNvPr id="3" name="Content Placeholder 2"/>
          <p:cNvSpPr>
            <a:spLocks noGrp="1"/>
          </p:cNvSpPr>
          <p:nvPr>
            <p:ph idx="1"/>
          </p:nvPr>
        </p:nvSpPr>
        <p:spPr>
          <a:xfrm>
            <a:off x="1025769" y="1207477"/>
            <a:ext cx="10873154" cy="5560769"/>
          </a:xfrm>
        </p:spPr>
        <p:txBody>
          <a:bodyPr>
            <a:normAutofit/>
          </a:bodyPr>
          <a:lstStyle/>
          <a:p>
            <a:pPr marL="0" indent="0">
              <a:buNone/>
            </a:pPr>
            <a:r>
              <a:rPr lang="en-US" b="1" i="1" dirty="0"/>
              <a:t>David Schonfeld, M.D., University of Southern </a:t>
            </a:r>
            <a:r>
              <a:rPr lang="en-US" b="1" i="1" dirty="0" smtClean="0"/>
              <a:t>California</a:t>
            </a:r>
            <a:endParaRPr lang="en-US" b="1" i="1" dirty="0"/>
          </a:p>
          <a:p>
            <a:pPr marL="0" indent="0">
              <a:buNone/>
            </a:pPr>
            <a:r>
              <a:rPr lang="en-US" b="1" i="1" dirty="0"/>
              <a:t>Thomas Demaria, Ph.D., Long Island University – C.W. Post Campus</a:t>
            </a:r>
          </a:p>
          <a:p>
            <a:pPr marL="0" indent="0">
              <a:buNone/>
            </a:pPr>
            <a:r>
              <a:rPr lang="en-US" b="1" i="1" dirty="0" smtClean="0"/>
              <a:t>Marcia </a:t>
            </a:r>
            <a:r>
              <a:rPr lang="en-US" b="1" i="1" dirty="0"/>
              <a:t>Quackenbush, M.S., M.F.T., M.C.H.E.S.</a:t>
            </a:r>
          </a:p>
          <a:p>
            <a:pPr marL="0" indent="0">
              <a:buNone/>
            </a:pPr>
            <a:endParaRPr lang="en-US" b="1" i="1" dirty="0"/>
          </a:p>
          <a:p>
            <a:pPr marL="0" indent="0">
              <a:buNone/>
            </a:pPr>
            <a:r>
              <a:rPr lang="en-US" sz="4300" i="1" dirty="0">
                <a:solidFill>
                  <a:srgbClr val="663300"/>
                </a:solidFill>
              </a:rPr>
              <a:t>With the support of members of the…</a:t>
            </a:r>
          </a:p>
          <a:p>
            <a:pPr marL="0" indent="0">
              <a:buNone/>
            </a:pPr>
            <a:r>
              <a:rPr lang="en-US" b="1" i="1" dirty="0" smtClean="0"/>
              <a:t>National </a:t>
            </a:r>
            <a:r>
              <a:rPr lang="en-US" b="1" i="1" dirty="0"/>
              <a:t>Center for School Crisis &amp; Bereavement</a:t>
            </a:r>
          </a:p>
          <a:p>
            <a:pPr marL="0" indent="0">
              <a:buNone/>
            </a:pPr>
            <a:r>
              <a:rPr lang="en-US" b="1" i="1" dirty="0" smtClean="0"/>
              <a:t>Coalition </a:t>
            </a:r>
            <a:r>
              <a:rPr lang="en-US" b="1" i="1" dirty="0"/>
              <a:t>to Support Grieving </a:t>
            </a:r>
            <a:r>
              <a:rPr lang="en-US" b="1" i="1" dirty="0" smtClean="0"/>
              <a:t>Students</a:t>
            </a:r>
          </a:p>
          <a:p>
            <a:pPr marL="0" indent="0">
              <a:buNone/>
            </a:pPr>
            <a:endParaRPr lang="en-US" b="1" i="1" dirty="0"/>
          </a:p>
          <a:p>
            <a:pPr marL="0" indent="0">
              <a:buNone/>
            </a:pPr>
            <a:r>
              <a:rPr lang="en-US" b="1" i="1" dirty="0" smtClean="0"/>
              <a:t>Art Credits</a:t>
            </a:r>
            <a:r>
              <a:rPr lang="en-US" b="1" i="1" dirty="0"/>
              <a:t>:  William T. </a:t>
            </a:r>
            <a:r>
              <a:rPr lang="en-US" b="1" i="1" dirty="0" smtClean="0"/>
              <a:t>Demaria and Daniel </a:t>
            </a:r>
            <a:r>
              <a:rPr lang="en-US" b="1" i="1" dirty="0" err="1"/>
              <a:t>Pollera</a:t>
            </a:r>
            <a:r>
              <a:rPr lang="en-US" b="1" i="1" dirty="0"/>
              <a:t> </a:t>
            </a:r>
          </a:p>
          <a:p>
            <a:pPr marL="0" indent="0">
              <a:buNone/>
            </a:pPr>
            <a:endParaRPr lang="en-US" b="1" i="1" dirty="0"/>
          </a:p>
        </p:txBody>
      </p:sp>
    </p:spTree>
    <p:extLst>
      <p:ext uri="{BB962C8B-B14F-4D97-AF65-F5344CB8AC3E}">
        <p14:creationId xmlns:p14="http://schemas.microsoft.com/office/powerpoint/2010/main" val="1674261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a:xfrm>
            <a:off x="2030028" y="769215"/>
            <a:ext cx="8314015" cy="585147"/>
          </a:xfrm>
        </p:spPr>
        <p:txBody>
          <a:bodyPr>
            <a:normAutofit fontScale="90000"/>
          </a:bodyPr>
          <a:lstStyle/>
          <a:p>
            <a:pPr algn="l"/>
            <a:r>
              <a:rPr lang="en-US" sz="2800" dirty="0">
                <a:latin typeface="Arial" pitchFamily="34" charset="0"/>
                <a:cs typeface="Arial" pitchFamily="34" charset="0"/>
              </a:rPr>
              <a:t>For further information about NCSCB</a:t>
            </a:r>
            <a:br>
              <a:rPr lang="en-US" sz="2800" dirty="0">
                <a:latin typeface="Arial" pitchFamily="34" charset="0"/>
                <a:cs typeface="Arial" pitchFamily="34" charset="0"/>
              </a:rPr>
            </a:br>
            <a:r>
              <a:rPr lang="en-US" sz="2800" dirty="0">
                <a:latin typeface="Arial" pitchFamily="34" charset="0"/>
                <a:cs typeface="Arial" pitchFamily="34" charset="0"/>
              </a:rPr>
              <a:t>visit us, call us, like us, share us:</a:t>
            </a:r>
            <a:br>
              <a:rPr lang="en-US" sz="2800"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solidFill>
                <a:srgbClr val="000000"/>
              </a:solidFill>
              <a:latin typeface="Arial" pitchFamily="34" charset="0"/>
              <a:cs typeface="Arial" pitchFamily="34" charset="0"/>
            </a:endParaRPr>
          </a:p>
        </p:txBody>
      </p:sp>
      <p:grpSp>
        <p:nvGrpSpPr>
          <p:cNvPr id="17" name="Group 16"/>
          <p:cNvGrpSpPr/>
          <p:nvPr/>
        </p:nvGrpSpPr>
        <p:grpSpPr>
          <a:xfrm>
            <a:off x="2030028" y="3447072"/>
            <a:ext cx="9732324" cy="2455541"/>
            <a:chOff x="479455" y="3114518"/>
            <a:chExt cx="8017569" cy="2455541"/>
          </a:xfrm>
        </p:grpSpPr>
        <p:grpSp>
          <p:nvGrpSpPr>
            <p:cNvPr id="12" name="Group 11"/>
            <p:cNvGrpSpPr/>
            <p:nvPr/>
          </p:nvGrpSpPr>
          <p:grpSpPr>
            <a:xfrm>
              <a:off x="479455" y="3658523"/>
              <a:ext cx="8017569" cy="1911536"/>
              <a:chOff x="467275" y="3658523"/>
              <a:chExt cx="6672056" cy="1911536"/>
            </a:xfrm>
          </p:grpSpPr>
          <p:grpSp>
            <p:nvGrpSpPr>
              <p:cNvPr id="8" name="Group 7"/>
              <p:cNvGrpSpPr/>
              <p:nvPr/>
            </p:nvGrpSpPr>
            <p:grpSpPr>
              <a:xfrm>
                <a:off x="467275" y="4088709"/>
                <a:ext cx="6024345" cy="1481350"/>
                <a:chOff x="516594" y="2362651"/>
                <a:chExt cx="6024345" cy="1481350"/>
              </a:xfrm>
            </p:grpSpPr>
            <p:sp>
              <p:nvSpPr>
                <p:cNvPr id="927748" name="Text Box 4"/>
                <p:cNvSpPr txBox="1">
                  <a:spLocks noChangeArrowheads="1"/>
                </p:cNvSpPr>
                <p:nvPr/>
              </p:nvSpPr>
              <p:spPr bwMode="auto">
                <a:xfrm>
                  <a:off x="1126202" y="2362651"/>
                  <a:ext cx="48006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Calibri"/>
                      <a:ea typeface="+mn-ea"/>
                      <a:cs typeface="+mn-cs"/>
                    </a:rPr>
                    <a:t>facebook.com</a:t>
                  </a:r>
                  <a:r>
                    <a:rPr kumimoji="0" lang="en-US" sz="2800" b="0" i="1" u="none" strike="noStrike" kern="1200" cap="none" spc="0" normalizeH="0" baseline="0" noProof="0" dirty="0">
                      <a:ln>
                        <a:noFill/>
                      </a:ln>
                      <a:solidFill>
                        <a:srgbClr val="000000"/>
                      </a:solidFill>
                      <a:effectLst/>
                      <a:uLnTx/>
                      <a:uFillTx/>
                      <a:latin typeface="Calibri"/>
                      <a:ea typeface="+mn-ea"/>
                      <a:cs typeface="+mn-cs"/>
                    </a:rPr>
                    <a:t>/</a:t>
                  </a:r>
                  <a:r>
                    <a:rPr kumimoji="0" lang="en-US" sz="2800" b="0" i="1" u="none" strike="noStrike" kern="1200" cap="none" spc="0" normalizeH="0" baseline="0" noProof="0" dirty="0" err="1">
                      <a:ln>
                        <a:noFill/>
                      </a:ln>
                      <a:solidFill>
                        <a:srgbClr val="000000"/>
                      </a:solidFill>
                      <a:effectLst/>
                      <a:uLnTx/>
                      <a:uFillTx/>
                      <a:latin typeface="Calibri"/>
                      <a:ea typeface="+mn-ea"/>
                      <a:cs typeface="+mn-cs"/>
                    </a:rPr>
                    <a:t>schoolcrisisorg</a:t>
                  </a:r>
                  <a:endParaRPr kumimoji="0" lang="en-US" sz="2800" b="0" i="1" u="none" strike="noStrike" kern="1200" cap="none" spc="0" normalizeH="0" baseline="0" noProof="0" dirty="0">
                    <a:ln>
                      <a:noFill/>
                    </a:ln>
                    <a:solidFill>
                      <a:srgbClr val="000000"/>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75B48F8E-DC8A-4671-8715-66A2296A0396}"/>
                    </a:ext>
                  </a:extLst>
                </p:cNvPr>
                <p:cNvPicPr>
                  <a:picLocks noChangeAspect="1"/>
                </p:cNvPicPr>
                <p:nvPr/>
              </p:nvPicPr>
              <p:blipFill>
                <a:blip r:embed="rId3"/>
                <a:stretch>
                  <a:fillRect/>
                </a:stretch>
              </p:blipFill>
              <p:spPr>
                <a:xfrm>
                  <a:off x="661035" y="3408986"/>
                  <a:ext cx="252783" cy="328613"/>
                </a:xfrm>
                <a:prstGeom prst="rect">
                  <a:avLst/>
                </a:prstGeom>
              </p:spPr>
            </p:pic>
            <p:pic>
              <p:nvPicPr>
                <p:cNvPr id="4" name="Picture 3">
                  <a:extLst>
                    <a:ext uri="{FF2B5EF4-FFF2-40B4-BE49-F238E27FC236}">
                      <a16:creationId xmlns:a16="http://schemas.microsoft.com/office/drawing/2014/main" id="{525139FC-79F1-4DA7-BF7C-BAAE4B220B6B}"/>
                    </a:ext>
                  </a:extLst>
                </p:cNvPr>
                <p:cNvPicPr>
                  <a:picLocks noChangeAspect="1"/>
                </p:cNvPicPr>
                <p:nvPr/>
              </p:nvPicPr>
              <p:blipFill>
                <a:blip r:embed="rId4"/>
                <a:stretch>
                  <a:fillRect/>
                </a:stretch>
              </p:blipFill>
              <p:spPr>
                <a:xfrm>
                  <a:off x="516594" y="2898861"/>
                  <a:ext cx="528761" cy="444888"/>
                </a:xfrm>
                <a:prstGeom prst="rect">
                  <a:avLst/>
                </a:prstGeom>
              </p:spPr>
            </p:pic>
            <p:pic>
              <p:nvPicPr>
                <p:cNvPr id="7" name="Picture 6" descr="fb-ar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969" y="2466707"/>
                  <a:ext cx="262479" cy="338737"/>
                </a:xfrm>
                <a:prstGeom prst="rect">
                  <a:avLst/>
                </a:prstGeom>
              </p:spPr>
            </p:pic>
            <p:sp>
              <p:nvSpPr>
                <p:cNvPr id="14" name="Text Box 4"/>
                <p:cNvSpPr txBox="1">
                  <a:spLocks noChangeArrowheads="1"/>
                </p:cNvSpPr>
                <p:nvPr/>
              </p:nvSpPr>
              <p:spPr bwMode="auto">
                <a:xfrm>
                  <a:off x="1118314" y="2851972"/>
                  <a:ext cx="48006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Calibri"/>
                      <a:ea typeface="+mn-ea"/>
                      <a:cs typeface="+mn-cs"/>
                    </a:rPr>
                    <a:t>@</a:t>
                  </a:r>
                  <a:r>
                    <a:rPr kumimoji="0" lang="en-US" sz="2800" b="0" i="1" u="none" strike="noStrike" kern="1200" cap="none" spc="0" normalizeH="0" baseline="0" noProof="0" dirty="0" err="1">
                      <a:ln>
                        <a:noFill/>
                      </a:ln>
                      <a:solidFill>
                        <a:srgbClr val="000000"/>
                      </a:solidFill>
                      <a:effectLst/>
                      <a:uLnTx/>
                      <a:uFillTx/>
                      <a:latin typeface="Calibri"/>
                      <a:ea typeface="+mn-ea"/>
                      <a:cs typeface="+mn-cs"/>
                    </a:rPr>
                    <a:t>schoolcrisisorg</a:t>
                  </a:r>
                  <a:endParaRPr kumimoji="0" lang="en-US" sz="2800" b="0" i="1" u="none" strike="noStrike" kern="1200" cap="none" spc="0" normalizeH="0" baseline="0" noProof="0" dirty="0">
                    <a:ln>
                      <a:noFill/>
                    </a:ln>
                    <a:solidFill>
                      <a:srgbClr val="000000"/>
                    </a:solidFill>
                    <a:effectLst/>
                    <a:uLnTx/>
                    <a:uFillTx/>
                    <a:latin typeface="Calibri"/>
                    <a:ea typeface="+mn-ea"/>
                    <a:cs typeface="+mn-cs"/>
                  </a:endParaRPr>
                </a:p>
              </p:txBody>
            </p:sp>
            <p:sp>
              <p:nvSpPr>
                <p:cNvPr id="15" name="Text Box 4"/>
                <p:cNvSpPr txBox="1">
                  <a:spLocks noChangeArrowheads="1"/>
                </p:cNvSpPr>
                <p:nvPr/>
              </p:nvSpPr>
              <p:spPr bwMode="auto">
                <a:xfrm>
                  <a:off x="1127479" y="3320781"/>
                  <a:ext cx="541346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Calibri"/>
                      <a:ea typeface="+mn-ea"/>
                      <a:cs typeface="+mn-cs"/>
                    </a:rPr>
                    <a:t>National Center for School Crisis and Bereavement</a:t>
                  </a:r>
                </a:p>
              </p:txBody>
            </p:sp>
          </p:grpSp>
          <p:pic>
            <p:nvPicPr>
              <p:cNvPr id="11" name="Picture 10" descr="icon-moni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43" y="3711026"/>
                <a:ext cx="254629" cy="387594"/>
              </a:xfrm>
              <a:prstGeom prst="rect">
                <a:avLst/>
              </a:prstGeom>
            </p:spPr>
          </p:pic>
          <p:sp>
            <p:nvSpPr>
              <p:cNvPr id="18" name="Text Box 4"/>
              <p:cNvSpPr txBox="1">
                <a:spLocks noChangeArrowheads="1"/>
              </p:cNvSpPr>
              <p:nvPr/>
            </p:nvSpPr>
            <p:spPr bwMode="auto">
              <a:xfrm>
                <a:off x="1076883" y="3658523"/>
                <a:ext cx="606244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a:ea typeface="+mn-ea"/>
                    <a:cs typeface="+mn-cs"/>
                  </a:rPr>
                  <a:t>www.SchoolCrisisCenter.org | </a:t>
                </a:r>
                <a:r>
                  <a:rPr kumimoji="0" lang="en-US" sz="2400" b="0" i="1" u="none" strike="noStrike" kern="1200" cap="none" spc="0" normalizeH="0" baseline="0" noProof="0" dirty="0" err="1">
                    <a:ln>
                      <a:noFill/>
                    </a:ln>
                    <a:solidFill>
                      <a:srgbClr val="000000"/>
                    </a:solidFill>
                    <a:effectLst/>
                    <a:uLnTx/>
                    <a:uFillTx/>
                    <a:latin typeface="Calibri"/>
                    <a:ea typeface="+mn-ea"/>
                    <a:cs typeface="+mn-cs"/>
                  </a:rPr>
                  <a:t>info@schoolcrisiscenter.org</a:t>
                </a:r>
                <a:endParaRPr kumimoji="0" lang="en-US" sz="2400" b="0" i="1"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16" name="Picture 15" descr="images-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059" y="3211084"/>
              <a:ext cx="260715" cy="363629"/>
            </a:xfrm>
            <a:prstGeom prst="rect">
              <a:avLst/>
            </a:prstGeom>
          </p:spPr>
        </p:pic>
        <p:sp>
          <p:nvSpPr>
            <p:cNvPr id="22" name="Text Box 4"/>
            <p:cNvSpPr txBox="1">
              <a:spLocks noChangeArrowheads="1"/>
            </p:cNvSpPr>
            <p:nvPr/>
          </p:nvSpPr>
          <p:spPr bwMode="auto">
            <a:xfrm>
              <a:off x="1202520" y="3114518"/>
              <a:ext cx="576870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Calibri"/>
                  <a:ea typeface="+mn-ea"/>
                  <a:cs typeface="+mn-cs"/>
                </a:rPr>
                <a:t>1-888-53-NCSCB (1-888-536-2722)</a:t>
              </a:r>
            </a:p>
          </p:txBody>
        </p:sp>
      </p:grpSp>
      <p:pic>
        <p:nvPicPr>
          <p:cNvPr id="3" name="Picture 2">
            <a:extLst>
              <a:ext uri="{FF2B5EF4-FFF2-40B4-BE49-F238E27FC236}">
                <a16:creationId xmlns:a16="http://schemas.microsoft.com/office/drawing/2014/main" id="{C6D4376A-21F9-495C-ABE8-8C605B0B0229}"/>
              </a:ext>
            </a:extLst>
          </p:cNvPr>
          <p:cNvPicPr>
            <a:picLocks noChangeAspect="1"/>
          </p:cNvPicPr>
          <p:nvPr/>
        </p:nvPicPr>
        <p:blipFill>
          <a:blip r:embed="rId8"/>
          <a:stretch>
            <a:fillRect/>
          </a:stretch>
        </p:blipFill>
        <p:spPr>
          <a:xfrm>
            <a:off x="2578303" y="1636923"/>
            <a:ext cx="7035394" cy="1530229"/>
          </a:xfrm>
          <a:prstGeom prst="rect">
            <a:avLst/>
          </a:prstGeom>
        </p:spPr>
      </p:pic>
    </p:spTree>
    <p:extLst>
      <p:ext uri="{BB962C8B-B14F-4D97-AF65-F5344CB8AC3E}">
        <p14:creationId xmlns:p14="http://schemas.microsoft.com/office/powerpoint/2010/main" val="996148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62160" y="308340"/>
            <a:ext cx="5700254" cy="1518036"/>
          </a:xfrm>
          <a:prstGeom prst="rect">
            <a:avLst/>
          </a:prstGeom>
        </p:spPr>
      </p:pic>
      <p:pic>
        <p:nvPicPr>
          <p:cNvPr id="3" name="Picture 2"/>
          <p:cNvPicPr>
            <a:picLocks noChangeAspect="1"/>
          </p:cNvPicPr>
          <p:nvPr/>
        </p:nvPicPr>
        <p:blipFill>
          <a:blip r:embed="rId4"/>
          <a:stretch>
            <a:fillRect/>
          </a:stretch>
        </p:blipFill>
        <p:spPr>
          <a:xfrm>
            <a:off x="1815097" y="1786557"/>
            <a:ext cx="8906232" cy="4614243"/>
          </a:xfrm>
          <a:prstGeom prst="rect">
            <a:avLst/>
          </a:prstGeom>
        </p:spPr>
      </p:pic>
      <p:pic>
        <p:nvPicPr>
          <p:cNvPr id="5" name="Picture 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rot="10800000" flipH="1" flipV="1">
            <a:off x="3524168" y="2505359"/>
            <a:ext cx="2675296" cy="15883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7731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99127" y="3245005"/>
            <a:ext cx="5011345" cy="1496137"/>
          </a:xfrm>
        </p:spPr>
        <p:txBody>
          <a:bodyPr>
            <a:normAutofit fontScale="90000"/>
          </a:bodyPr>
          <a:lstStyle/>
          <a:p>
            <a:pPr algn="l"/>
            <a:r>
              <a:rPr lang="en-US" b="1" dirty="0"/>
              <a:t>* Six topic sections contain     2 - 4 video modules with each               video accompanied by downloadable handouts that summarize the major points covered.</a:t>
            </a:r>
            <a:br>
              <a:rPr lang="en-US" b="1" dirty="0"/>
            </a:br>
            <a:r>
              <a:rPr lang="en-US" b="1" dirty="0"/>
              <a:t/>
            </a:r>
            <a:br>
              <a:rPr lang="en-US" b="1" dirty="0"/>
            </a:br>
            <a:r>
              <a:rPr lang="en-US" b="1" dirty="0"/>
              <a:t/>
            </a:r>
            <a:br>
              <a:rPr lang="en-US" b="1" dirty="0"/>
            </a:br>
            <a:r>
              <a:rPr lang="en-US" b="1" dirty="0"/>
              <a:t/>
            </a:r>
            <a:br>
              <a:rPr lang="en-US" b="1" dirty="0"/>
            </a:br>
            <a:r>
              <a:rPr lang="en-US" b="1" dirty="0"/>
              <a:t>* Links to additional resources for schools and families  </a:t>
            </a:r>
            <a:r>
              <a:rPr lang="en-US" dirty="0"/>
              <a:t/>
            </a:r>
            <a:br>
              <a:rPr lang="en-US" dirty="0"/>
            </a:br>
            <a:r>
              <a:rPr lang="en-US" dirty="0"/>
              <a:t/>
            </a:r>
            <a:br>
              <a:rPr lang="en-US" dirty="0"/>
            </a:br>
            <a:r>
              <a:rPr lang="en-US" dirty="0"/>
              <a:t> </a:t>
            </a:r>
            <a:br>
              <a:rPr lang="en-US" dirty="0"/>
            </a:br>
            <a:endParaRPr lang="en-US" dirty="0"/>
          </a:p>
        </p:txBody>
      </p:sp>
      <p:sp>
        <p:nvSpPr>
          <p:cNvPr id="3" name="Rectangle 2"/>
          <p:cNvSpPr/>
          <p:nvPr/>
        </p:nvSpPr>
        <p:spPr>
          <a:xfrm>
            <a:off x="657101" y="0"/>
            <a:ext cx="6218754" cy="769441"/>
          </a:xfrm>
          <a:prstGeom prst="rect">
            <a:avLst/>
          </a:prstGeom>
        </p:spPr>
        <p:txBody>
          <a:bodyPr wrap="none">
            <a:spAutoFit/>
          </a:bodyPr>
          <a:lstStyle/>
          <a:p>
            <a:r>
              <a:rPr lang="en-US" sz="4400" i="1" dirty="0">
                <a:solidFill>
                  <a:prstClr val="white"/>
                </a:solidFill>
              </a:rPr>
              <a:t>www.grievingstudents.org</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t="8400" b="14888"/>
          <a:stretch/>
        </p:blipFill>
        <p:spPr>
          <a:xfrm>
            <a:off x="810946" y="4916386"/>
            <a:ext cx="5268060" cy="1805048"/>
          </a:xfrm>
          <a:prstGeom prst="rect">
            <a:avLst/>
          </a:prstGeom>
        </p:spPr>
      </p:pic>
      <p:pic>
        <p:nvPicPr>
          <p:cNvPr id="7" name="Picture 2" descr="C:\Users\David\AppData\Local\Microsoft\Windows\Temporary Internet Files\Content.Outlook\H7GNI9XQ\CSGS.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0946" y="873837"/>
            <a:ext cx="5268060" cy="38673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08781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1262026" y="51801"/>
            <a:ext cx="8229600" cy="760413"/>
          </a:xfrm>
        </p:spPr>
        <p:txBody>
          <a:bodyPr/>
          <a:lstStyle/>
          <a:p>
            <a:r>
              <a:rPr lang="en-US" sz="3200" b="1" dirty="0">
                <a:solidFill>
                  <a:srgbClr val="663300"/>
                </a:solidFill>
                <a:latin typeface="Arial" panose="020B0604020202020204" pitchFamily="34" charset="0"/>
                <a:cs typeface="Arial" panose="020B0604020202020204" pitchFamily="34" charset="0"/>
              </a:rPr>
              <a:t>www.achildingrief.com</a:t>
            </a:r>
            <a:endParaRPr lang="en-US" b="1" dirty="0">
              <a:solidFill>
                <a:srgbClr val="663300"/>
              </a:solidFill>
              <a:latin typeface="Franklin Gothic Medium" panose="020B0603020102020204" pitchFamily="34" charset="0"/>
              <a:ea typeface="ＭＳ Ｐゴシック" panose="020B0600070205080204" pitchFamily="34" charset="-128"/>
            </a:endParaRPr>
          </a:p>
        </p:txBody>
      </p:sp>
      <p:sp>
        <p:nvSpPr>
          <p:cNvPr id="145411" name="Content Placeholder 2"/>
          <p:cNvSpPr>
            <a:spLocks noGrp="1"/>
          </p:cNvSpPr>
          <p:nvPr>
            <p:ph idx="1"/>
          </p:nvPr>
        </p:nvSpPr>
        <p:spPr>
          <a:xfrm>
            <a:off x="480646" y="6041144"/>
            <a:ext cx="6788150" cy="1017715"/>
          </a:xfrm>
        </p:spPr>
        <p:txBody>
          <a:bodyPr>
            <a:spAutoFit/>
          </a:bodyPr>
          <a:lstStyle/>
          <a:p>
            <a:pPr>
              <a:spcAft>
                <a:spcPts val="600"/>
              </a:spcAft>
              <a:buNone/>
            </a:pP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sz="1200" dirty="0" err="1">
                <a:latin typeface="Franklin Gothic Book" panose="020B0503020102020204" pitchFamily="34" charset="0"/>
                <a:ea typeface="ＭＳ Ｐゴシック" panose="020B0600070205080204" pitchFamily="34" charset="-128"/>
                <a:cs typeface="ＭＳ Ｐゴシック" panose="020B0600070205080204" pitchFamily="34" charset="-128"/>
              </a:rPr>
              <a:t>Schonfeld</a:t>
            </a: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D., and M. </a:t>
            </a:r>
            <a:r>
              <a:rPr lang="en-US" sz="1200" dirty="0" err="1">
                <a:latin typeface="Franklin Gothic Book" panose="020B0503020102020204" pitchFamily="34" charset="0"/>
                <a:ea typeface="ＭＳ Ｐゴシック" panose="020B0600070205080204" pitchFamily="34" charset="-128"/>
                <a:cs typeface="ＭＳ Ｐゴシック" panose="020B0600070205080204" pitchFamily="34" charset="-128"/>
              </a:rPr>
              <a:t>Quackenbush</a:t>
            </a: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sz="1200" i="1" dirty="0">
                <a:latin typeface="Franklin Gothic Book" panose="020B0503020102020204" pitchFamily="34" charset="0"/>
                <a:ea typeface="ＭＳ Ｐゴシック" panose="020B0600070205080204" pitchFamily="34" charset="-128"/>
                <a:cs typeface="ＭＳ Ｐゴシック" panose="020B0600070205080204" pitchFamily="34" charset="-128"/>
              </a:rPr>
              <a:t>After a Loved One Dies—How Children Grieve and How </a:t>
            </a:r>
            <a:br>
              <a:rPr lang="en-US" sz="1200" i="1" dirty="0">
                <a:latin typeface="Franklin Gothic Book" panose="020B0503020102020204" pitchFamily="34" charset="0"/>
                <a:ea typeface="ＭＳ Ｐゴシック" panose="020B0600070205080204" pitchFamily="34" charset="-128"/>
                <a:cs typeface="ＭＳ Ｐゴシック" panose="020B0600070205080204" pitchFamily="34" charset="-128"/>
              </a:rPr>
            </a:br>
            <a:r>
              <a:rPr lang="en-US" sz="1200" i="1" dirty="0">
                <a:latin typeface="Franklin Gothic Book" panose="020B0503020102020204" pitchFamily="34" charset="0"/>
                <a:ea typeface="ＭＳ Ｐゴシック" panose="020B0600070205080204" pitchFamily="34" charset="-128"/>
                <a:cs typeface="ＭＳ Ｐゴシック" panose="020B0600070205080204" pitchFamily="34" charset="-128"/>
              </a:rPr>
              <a:t>Parents and Other Adults Can Support Them.</a:t>
            </a: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New York, NY: New York Life Foundation, 2009.</a:t>
            </a:r>
          </a:p>
          <a:p>
            <a:pPr eaLnBrk="1" hangingPunct="1">
              <a:buFont typeface="Arial" panose="020B0604020202020204" pitchFamily="34" charset="0"/>
              <a:buNone/>
            </a:pPr>
            <a:endParaRPr lang="en-US" dirty="0">
              <a:solidFill>
                <a:srgbClr val="7A5608"/>
              </a:solidFill>
              <a:latin typeface="Franklin Gothic Book" panose="020B0503020102020204" pitchFamily="34" charset="0"/>
              <a:ea typeface="ＭＳ Ｐゴシック" panose="020B0600070205080204" pitchFamily="34" charset="-128"/>
              <a:cs typeface="ＭＳ Ｐゴシック" panose="020B0600070205080204" pitchFamily="34" charset="-128"/>
            </a:endParaRPr>
          </a:p>
        </p:txBody>
      </p:sp>
      <p:pic>
        <p:nvPicPr>
          <p:cNvPr id="7170" name="Picture 2" descr="http://ecx.images-amazon.com/images/I/41EMRwL6eKL._SY344_BO1,204,203,200_.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6590" y="875203"/>
            <a:ext cx="2889325" cy="432773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62026" y="938189"/>
            <a:ext cx="4495800" cy="49769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34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351" y="1171747"/>
            <a:ext cx="5164871" cy="5324512"/>
          </a:xfrm>
          <a:prstGeom prst="rect">
            <a:avLst/>
          </a:prstGeom>
        </p:spPr>
      </p:pic>
      <p:sp>
        <p:nvSpPr>
          <p:cNvPr id="2" name="Title 1"/>
          <p:cNvSpPr>
            <a:spLocks noGrp="1"/>
          </p:cNvSpPr>
          <p:nvPr>
            <p:ph type="title"/>
          </p:nvPr>
        </p:nvSpPr>
        <p:spPr>
          <a:xfrm>
            <a:off x="545312" y="0"/>
            <a:ext cx="11156477" cy="1318943"/>
          </a:xfrm>
        </p:spPr>
        <p:txBody>
          <a:bodyPr>
            <a:normAutofit/>
          </a:bodyPr>
          <a:lstStyle/>
          <a:p>
            <a:r>
              <a:rPr lang="en-US" sz="4800" b="1" dirty="0">
                <a:solidFill>
                  <a:srgbClr val="663300"/>
                </a:solidFill>
                <a:latin typeface="+mn-lt"/>
              </a:rPr>
              <a:t>Loss is common in the lives of children</a:t>
            </a:r>
          </a:p>
        </p:txBody>
      </p:sp>
      <p:sp>
        <p:nvSpPr>
          <p:cNvPr id="6" name="Content Placeholder 2"/>
          <p:cNvSpPr txBox="1">
            <a:spLocks/>
          </p:cNvSpPr>
          <p:nvPr/>
        </p:nvSpPr>
        <p:spPr>
          <a:xfrm>
            <a:off x="3071446" y="1633971"/>
            <a:ext cx="8815754" cy="3958007"/>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0"/>
              </a:spcAft>
            </a:pPr>
            <a:r>
              <a:rPr lang="en-US" sz="2400" dirty="0">
                <a:solidFill>
                  <a:srgbClr val="1B180F"/>
                </a:solidFill>
                <a:latin typeface="Franklin Gothic Book" panose="020B0503020102020204" pitchFamily="34" charset="0"/>
                <a:ea typeface="ＭＳ Ｐゴシック" panose="020B0600070205080204" pitchFamily="34" charset="-128"/>
                <a:cs typeface="ＭＳ Ｐゴシック" panose="020B0600070205080204" pitchFamily="34" charset="-128"/>
              </a:rPr>
              <a:t>Loss is common in the lives of both younger children and adolescents</a:t>
            </a:r>
          </a:p>
          <a:p>
            <a:pPr>
              <a:spcAft>
                <a:spcPts val="3000"/>
              </a:spcAft>
            </a:pPr>
            <a:r>
              <a:rPr lang="en-US" sz="2400" dirty="0">
                <a:solidFill>
                  <a:srgbClr val="1B180F"/>
                </a:solidFill>
                <a:latin typeface="Franklin Gothic Book" panose="020B0503020102020204" pitchFamily="34" charset="0"/>
                <a:ea typeface="ＭＳ Ｐゴシック" panose="020B0600070205080204" pitchFamily="34" charset="-128"/>
                <a:cs typeface="ＭＳ Ｐゴシック" panose="020B0600070205080204" pitchFamily="34" charset="-128"/>
              </a:rPr>
              <a:t>About 5% will face the death of a parent by age 16</a:t>
            </a:r>
          </a:p>
          <a:p>
            <a:pPr>
              <a:spcAft>
                <a:spcPts val="3000"/>
              </a:spcAft>
            </a:pPr>
            <a:r>
              <a:rPr lang="en-US" sz="2400" dirty="0">
                <a:solidFill>
                  <a:srgbClr val="1B180F"/>
                </a:solidFill>
                <a:latin typeface="Franklin Gothic Book" panose="020B0503020102020204" pitchFamily="34" charset="0"/>
                <a:ea typeface="ＭＳ Ｐゴシック" panose="020B0600070205080204" pitchFamily="34" charset="-128"/>
                <a:cs typeface="ＭＳ Ｐゴシック" panose="020B0600070205080204" pitchFamily="34" charset="-128"/>
              </a:rPr>
              <a:t>Almost all children experience the death of an important person in their lives</a:t>
            </a:r>
          </a:p>
          <a:p>
            <a:pPr>
              <a:spcAft>
                <a:spcPts val="3000"/>
              </a:spcAft>
            </a:pPr>
            <a:r>
              <a:rPr lang="en-US" sz="2400" dirty="0">
                <a:solidFill>
                  <a:srgbClr val="1B180F"/>
                </a:solidFill>
                <a:latin typeface="Franklin Gothic Book" panose="020B0503020102020204" pitchFamily="34" charset="0"/>
                <a:ea typeface="ＭＳ Ｐゴシック" panose="020B0600070205080204" pitchFamily="34" charset="-128"/>
                <a:cs typeface="ＭＳ Ｐゴシック" panose="020B0600070205080204" pitchFamily="34" charset="-128"/>
              </a:rPr>
              <a:t>It’s likely you work with grieving children every day, even if you don’t see any children who appear to be grieving</a:t>
            </a:r>
          </a:p>
        </p:txBody>
      </p:sp>
    </p:spTree>
    <p:extLst>
      <p:ext uri="{BB962C8B-B14F-4D97-AF65-F5344CB8AC3E}">
        <p14:creationId xmlns:p14="http://schemas.microsoft.com/office/powerpoint/2010/main" val="115227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64690" y="230050"/>
            <a:ext cx="11742825" cy="1325563"/>
          </a:xfrm>
        </p:spPr>
        <p:txBody>
          <a:bodyPr>
            <a:normAutofit/>
          </a:bodyPr>
          <a:lstStyle/>
          <a:p>
            <a:r>
              <a:rPr lang="en-US" b="1" dirty="0">
                <a:solidFill>
                  <a:srgbClr val="663300"/>
                </a:solidFill>
                <a:latin typeface="+mn-lt"/>
              </a:rPr>
              <a:t>Between Six and Twelve Months of Age</a:t>
            </a:r>
            <a:br>
              <a:rPr lang="en-US" b="1" dirty="0">
                <a:solidFill>
                  <a:srgbClr val="663300"/>
                </a:solidFill>
                <a:latin typeface="+mn-lt"/>
              </a:rPr>
            </a:br>
            <a:r>
              <a:rPr lang="en-US" b="1" dirty="0">
                <a:solidFill>
                  <a:srgbClr val="663300"/>
                </a:solidFill>
                <a:latin typeface="+mn-lt"/>
              </a:rPr>
              <a:t>Children </a:t>
            </a:r>
            <a:r>
              <a:rPr lang="en-US" b="1" dirty="0">
                <a:solidFill>
                  <a:srgbClr val="663300"/>
                </a:solidFill>
                <a:latin typeface="+mn-lt"/>
                <a:ea typeface="ＭＳ Ｐゴシック" panose="020B0600070205080204" pitchFamily="34" charset="-128"/>
              </a:rPr>
              <a:t>Begin to Understand Separation &amp; Loss </a:t>
            </a:r>
          </a:p>
        </p:txBody>
      </p:sp>
      <p:sp>
        <p:nvSpPr>
          <p:cNvPr id="3" name="Rectangle 2"/>
          <p:cNvSpPr/>
          <p:nvPr/>
        </p:nvSpPr>
        <p:spPr>
          <a:xfrm>
            <a:off x="6882714" y="1450690"/>
            <a:ext cx="4757215" cy="4708981"/>
          </a:xfrm>
          <a:prstGeom prst="rect">
            <a:avLst/>
          </a:prstGeom>
        </p:spPr>
        <p:txBody>
          <a:bodyPr wrap="square">
            <a:spAutoFit/>
          </a:bodyPr>
          <a:lstStyle/>
          <a:p>
            <a:endParaRPr lang="en-US" sz="2000" dirty="0">
              <a:solidFill>
                <a:prstClr val="black"/>
              </a:solidFill>
            </a:endParaRPr>
          </a:p>
          <a:p>
            <a:pPr marL="285750" indent="-285750">
              <a:buFont typeface="Arial" panose="020B0604020202020204" pitchFamily="34" charset="0"/>
              <a:buChar char="•"/>
            </a:pPr>
            <a:r>
              <a:rPr lang="en-US" sz="2000" dirty="0">
                <a:solidFill>
                  <a:prstClr val="black"/>
                </a:solidFill>
              </a:rPr>
              <a:t>recognize that even when a person is not in their immediate view, the person exists elsewhere </a:t>
            </a:r>
          </a:p>
          <a:p>
            <a:pPr marL="285750" indent="-285750">
              <a:buFont typeface="Arial" panose="020B0604020202020204" pitchFamily="34" charset="0"/>
              <a:buChar char="•"/>
            </a:pPr>
            <a:endParaRPr lang="en-US" sz="2000" dirty="0">
              <a:solidFill>
                <a:prstClr val="black"/>
              </a:solidFill>
            </a:endParaRPr>
          </a:p>
          <a:p>
            <a:pPr marL="285750" indent="-285750">
              <a:buFont typeface="Arial" panose="020B0604020202020204" pitchFamily="34" charset="0"/>
              <a:buChar char="•"/>
            </a:pPr>
            <a:r>
              <a:rPr lang="en-US" sz="2000" dirty="0">
                <a:solidFill>
                  <a:prstClr val="black"/>
                </a:solidFill>
              </a:rPr>
              <a:t> may become distressed at the absence of an important person  </a:t>
            </a:r>
          </a:p>
          <a:p>
            <a:pPr marL="285750" indent="-285750">
              <a:buFont typeface="Arial" panose="020B0604020202020204" pitchFamily="34" charset="0"/>
              <a:buChar char="•"/>
            </a:pPr>
            <a:endParaRPr lang="en-US" sz="2000" dirty="0">
              <a:solidFill>
                <a:prstClr val="black"/>
              </a:solidFill>
            </a:endParaRPr>
          </a:p>
          <a:p>
            <a:pPr marL="285750" indent="-285750">
              <a:buFont typeface="Arial" panose="020B0604020202020204" pitchFamily="34" charset="0"/>
              <a:buChar char="•"/>
            </a:pPr>
            <a:r>
              <a:rPr lang="en-US" sz="2000" dirty="0">
                <a:solidFill>
                  <a:prstClr val="black"/>
                </a:solidFill>
              </a:rPr>
              <a:t>Play “peekaboo” wherein they fix their attention on someone, then experience a brief separation </a:t>
            </a:r>
          </a:p>
          <a:p>
            <a:pPr marL="285750" indent="-285750">
              <a:buFont typeface="Arial" panose="020B0604020202020204" pitchFamily="34" charset="0"/>
              <a:buChar char="•"/>
            </a:pPr>
            <a:endParaRPr lang="en-US" sz="2000" dirty="0">
              <a:solidFill>
                <a:prstClr val="black"/>
              </a:solidFill>
            </a:endParaRPr>
          </a:p>
          <a:p>
            <a:pPr marL="285750" indent="-285750">
              <a:buFont typeface="Arial" panose="020B0604020202020204" pitchFamily="34" charset="0"/>
              <a:buChar char="•"/>
            </a:pPr>
            <a:r>
              <a:rPr lang="en-US" sz="2000" dirty="0">
                <a:solidFill>
                  <a:prstClr val="black"/>
                </a:solidFill>
              </a:rPr>
              <a:t>This is followed by heightened awareness and concern, then relief and joy at the reunion </a:t>
            </a:r>
          </a:p>
        </p:txBody>
      </p:sp>
      <p:sp>
        <p:nvSpPr>
          <p:cNvPr id="4" name="TextBox 3"/>
          <p:cNvSpPr txBox="1"/>
          <p:nvPr/>
        </p:nvSpPr>
        <p:spPr>
          <a:xfrm>
            <a:off x="2369410" y="5836506"/>
            <a:ext cx="4211053" cy="646331"/>
          </a:xfrm>
          <a:prstGeom prst="rect">
            <a:avLst/>
          </a:prstGeom>
          <a:noFill/>
        </p:spPr>
        <p:txBody>
          <a:bodyPr wrap="square" rtlCol="0">
            <a:spAutoFit/>
          </a:bodyPr>
          <a:lstStyle/>
          <a:p>
            <a:r>
              <a:rPr lang="en-US" sz="3600" i="1" dirty="0">
                <a:solidFill>
                  <a:prstClr val="black"/>
                </a:solidFill>
              </a:rPr>
              <a:t>“Peekaboo”</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781" y="1627677"/>
            <a:ext cx="6269047" cy="4104752"/>
          </a:xfrm>
          <a:prstGeom prst="rect">
            <a:avLst/>
          </a:prstGeom>
          <a:effectLst>
            <a:softEdge rad="127000"/>
          </a:effectLst>
        </p:spPr>
      </p:pic>
    </p:spTree>
    <p:extLst>
      <p:ext uri="{BB962C8B-B14F-4D97-AF65-F5344CB8AC3E}">
        <p14:creationId xmlns:p14="http://schemas.microsoft.com/office/powerpoint/2010/main" val="234252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669111" y="460036"/>
            <a:ext cx="8229600" cy="708025"/>
          </a:xfrm>
        </p:spPr>
        <p:txBody>
          <a:bodyPr anchor="t">
            <a:spAutoFit/>
          </a:bodyPr>
          <a:lstStyle/>
          <a:p>
            <a:pPr eaLnBrk="1" hangingPunct="1"/>
            <a:r>
              <a:rPr lang="en-US" b="1" dirty="0">
                <a:solidFill>
                  <a:srgbClr val="663300"/>
                </a:solidFill>
                <a:latin typeface="Franklin Gothic Medium" panose="020B0603020102020204" pitchFamily="34" charset="0"/>
                <a:ea typeface="ＭＳ Ｐゴシック" panose="020B0600070205080204" pitchFamily="34" charset="-128"/>
              </a:rPr>
              <a:t>Four concepts about death</a:t>
            </a:r>
          </a:p>
        </p:txBody>
      </p:sp>
      <p:sp>
        <p:nvSpPr>
          <p:cNvPr id="48131" name="Content Placeholder 2"/>
          <p:cNvSpPr>
            <a:spLocks noGrp="1"/>
          </p:cNvSpPr>
          <p:nvPr>
            <p:ph idx="1"/>
          </p:nvPr>
        </p:nvSpPr>
        <p:spPr>
          <a:xfrm>
            <a:off x="505597" y="2051464"/>
            <a:ext cx="11239099" cy="4218591"/>
          </a:xfrm>
        </p:spPr>
        <p:txBody>
          <a:bodyPr wrap="square">
            <a:spAutoFit/>
          </a:bodyPr>
          <a:lstStyle/>
          <a:p>
            <a:pPr>
              <a:spcAft>
                <a:spcPts val="2400"/>
              </a:spcAft>
              <a:buNone/>
            </a:pPr>
            <a:r>
              <a:rPr lang="en-US" sz="3600" b="1" dirty="0">
                <a:ea typeface="ＭＳ Ｐゴシック" panose="020B0600070205080204" pitchFamily="34" charset="-128"/>
                <a:cs typeface="ＭＳ Ｐゴシック" panose="020B0600070205080204" pitchFamily="34" charset="-128"/>
              </a:rPr>
              <a:t>1.	Death is irreversible</a:t>
            </a:r>
          </a:p>
          <a:p>
            <a:pPr>
              <a:spcAft>
                <a:spcPts val="2400"/>
              </a:spcAft>
              <a:buNone/>
            </a:pPr>
            <a:r>
              <a:rPr lang="en-US" sz="3600" b="1" dirty="0">
                <a:ea typeface="ＭＳ Ｐゴシック" panose="020B0600070205080204" pitchFamily="34" charset="-128"/>
                <a:cs typeface="ＭＳ Ｐゴシック" panose="020B0600070205080204" pitchFamily="34" charset="-128"/>
              </a:rPr>
              <a:t>2.	All life functions end completely at the time of death</a:t>
            </a:r>
          </a:p>
          <a:p>
            <a:pPr>
              <a:spcAft>
                <a:spcPts val="2400"/>
              </a:spcAft>
              <a:buNone/>
            </a:pPr>
            <a:r>
              <a:rPr lang="en-US" sz="3600" b="1" dirty="0">
                <a:ea typeface="ＭＳ Ｐゴシック" panose="020B0600070205080204" pitchFamily="34" charset="-128"/>
                <a:cs typeface="ＭＳ Ｐゴシック" panose="020B0600070205080204" pitchFamily="34" charset="-128"/>
              </a:rPr>
              <a:t>3.	Everything that is alive eventually dies</a:t>
            </a:r>
          </a:p>
          <a:p>
            <a:pPr>
              <a:spcAft>
                <a:spcPts val="2400"/>
              </a:spcAft>
              <a:buNone/>
            </a:pPr>
            <a:r>
              <a:rPr lang="en-US" sz="3600" b="1" dirty="0">
                <a:ea typeface="ＭＳ Ｐゴシック" panose="020B0600070205080204" pitchFamily="34" charset="-128"/>
                <a:cs typeface="ＭＳ Ｐゴシック" panose="020B0600070205080204" pitchFamily="34" charset="-128"/>
              </a:rPr>
              <a:t>4.	There are physical reasons someone dies</a:t>
            </a:r>
          </a:p>
          <a:p>
            <a:pPr eaLnBrk="1" hangingPunct="1"/>
            <a:endParaRPr lang="en-US" dirty="0">
              <a:latin typeface="Franklin Gothic Book" panose="020B05030201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601824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838200" y="318253"/>
            <a:ext cx="9601196" cy="1303867"/>
          </a:xfrm>
        </p:spPr>
        <p:txBody>
          <a:bodyPr/>
          <a:lstStyle/>
          <a:p>
            <a:pPr algn="l" eaLnBrk="1" hangingPunct="1"/>
            <a:r>
              <a:rPr lang="en-US" b="1" dirty="0">
                <a:solidFill>
                  <a:srgbClr val="663300"/>
                </a:solidFill>
                <a:latin typeface="Franklin Gothic Medium" panose="020B0603020102020204" pitchFamily="34" charset="0"/>
                <a:ea typeface="ＭＳ Ｐゴシック" panose="020B0600070205080204" pitchFamily="34" charset="-128"/>
              </a:rPr>
              <a:t>Death is irreversible</a:t>
            </a:r>
          </a:p>
        </p:txBody>
      </p:sp>
      <p:sp>
        <p:nvSpPr>
          <p:cNvPr id="50179" name="Content Placeholder 2"/>
          <p:cNvSpPr>
            <a:spLocks noGrp="1"/>
          </p:cNvSpPr>
          <p:nvPr>
            <p:ph idx="1"/>
          </p:nvPr>
        </p:nvSpPr>
        <p:spPr>
          <a:xfrm>
            <a:off x="838200" y="1800617"/>
            <a:ext cx="11110587" cy="3005951"/>
          </a:xfrm>
        </p:spPr>
        <p:txBody>
          <a:bodyPr wrap="square">
            <a:spAutoFit/>
          </a:bodyPr>
          <a:lstStyle/>
          <a:p>
            <a:pPr>
              <a:spcAft>
                <a:spcPts val="1800"/>
              </a:spcAft>
            </a:pPr>
            <a:r>
              <a:rPr lang="en-US" b="1" dirty="0">
                <a:latin typeface="Franklin Gothic Book" panose="020B0503020102020204" pitchFamily="34" charset="0"/>
                <a:ea typeface="ＭＳ Ｐゴシック" panose="020B0600070205080204" pitchFamily="34" charset="-128"/>
                <a:cs typeface="ＭＳ Ｐゴシック" panose="020B0600070205080204" pitchFamily="34" charset="-128"/>
              </a:rPr>
              <a:t>Children may view death as temporary separation</a:t>
            </a:r>
          </a:p>
          <a:p>
            <a:pPr>
              <a:spcAft>
                <a:spcPts val="1800"/>
              </a:spcAft>
            </a:pPr>
            <a:r>
              <a:rPr lang="en-US" b="1" dirty="0">
                <a:latin typeface="Franklin Gothic Book" panose="020B0503020102020204" pitchFamily="34" charset="0"/>
                <a:ea typeface="ＭＳ Ｐゴシック" panose="020B0600070205080204" pitchFamily="34" charset="-128"/>
                <a:cs typeface="ＭＳ Ｐゴシック" panose="020B0600070205080204" pitchFamily="34" charset="-128"/>
              </a:rPr>
              <a:t>Adults may reinforce this belief</a:t>
            </a:r>
          </a:p>
          <a:p>
            <a:pPr eaLnBrk="1" hangingPunct="1">
              <a:buFont typeface="Arial" panose="020B0604020202020204" pitchFamily="34" charset="0"/>
              <a:buNone/>
            </a:pPr>
            <a:r>
              <a:rPr lang="en-US" i="1" dirty="0">
                <a:latin typeface="Franklin Gothic Book" panose="020B0503020102020204" pitchFamily="34" charset="0"/>
                <a:ea typeface="ＭＳ Ｐゴシック" panose="020B0600070205080204" pitchFamily="34" charset="-128"/>
                <a:cs typeface="ＭＳ Ｐゴシック" panose="020B0600070205080204" pitchFamily="34" charset="-128"/>
              </a:rPr>
              <a:t>	</a:t>
            </a:r>
          </a:p>
          <a:p>
            <a:pPr eaLnBrk="1" hangingPunct="1">
              <a:buFont typeface="Arial" panose="020B0604020202020204" pitchFamily="34" charset="0"/>
              <a:buNone/>
            </a:pPr>
            <a:r>
              <a:rPr lang="en-US" i="1" dirty="0">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sz="2500" i="1" dirty="0">
                <a:solidFill>
                  <a:srgbClr val="663300"/>
                </a:solidFill>
                <a:latin typeface="Franklin Gothic Medium" panose="020B0603020102020204" pitchFamily="34" charset="0"/>
                <a:ea typeface="ＭＳ Ｐゴシック" panose="020B0600070205080204" pitchFamily="34" charset="-128"/>
                <a:cs typeface="ＭＳ Ｐゴシック" panose="020B0600070205080204" pitchFamily="34" charset="-128"/>
              </a:rPr>
              <a:t>Understanding this concept allows children to begin to mourn</a:t>
            </a:r>
          </a:p>
          <a:p>
            <a:pPr eaLnBrk="1" hangingPunct="1"/>
            <a:endParaRPr lang="en-US" dirty="0">
              <a:solidFill>
                <a:srgbClr val="663300"/>
              </a:solidFill>
              <a:latin typeface="Franklin Gothic Book" panose="020B05030201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53179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a:xfrm>
            <a:off x="438411" y="382588"/>
            <a:ext cx="11173216" cy="1143000"/>
          </a:xfrm>
        </p:spPr>
        <p:txBody>
          <a:bodyPr/>
          <a:lstStyle/>
          <a:p>
            <a:pPr eaLnBrk="1" hangingPunct="1"/>
            <a:r>
              <a:rPr lang="en-US" sz="3600" b="1" dirty="0">
                <a:solidFill>
                  <a:srgbClr val="663300"/>
                </a:solidFill>
                <a:latin typeface="Franklin Gothic Medium" panose="020B0603020102020204" pitchFamily="34" charset="0"/>
                <a:ea typeface="ＭＳ Ｐゴシック" panose="020B0600070205080204" pitchFamily="34" charset="-128"/>
              </a:rPr>
              <a:t>All life functions end completely at the time of death</a:t>
            </a:r>
          </a:p>
        </p:txBody>
      </p:sp>
      <p:sp>
        <p:nvSpPr>
          <p:cNvPr id="52227" name="Content Placeholder 2"/>
          <p:cNvSpPr>
            <a:spLocks noGrp="1"/>
          </p:cNvSpPr>
          <p:nvPr>
            <p:ph idx="1"/>
          </p:nvPr>
        </p:nvSpPr>
        <p:spPr>
          <a:xfrm>
            <a:off x="438410" y="1844676"/>
            <a:ext cx="11398685" cy="4538165"/>
          </a:xfrm>
        </p:spPr>
        <p:txBody>
          <a:bodyPr wrap="square">
            <a:spAutoFit/>
          </a:bodyPr>
          <a:lstStyle/>
          <a:p>
            <a:pPr>
              <a:spcAft>
                <a:spcPts val="1200"/>
              </a:spcAft>
              <a:buNone/>
            </a:pPr>
            <a:r>
              <a:rPr lang="en-US" b="1" dirty="0">
                <a:latin typeface="Franklin Gothic Book" panose="020B0503020102020204" pitchFamily="34" charset="0"/>
                <a:ea typeface="ＭＳ Ｐゴシック" panose="020B0600070205080204" pitchFamily="34" charset="-128"/>
                <a:cs typeface="ＭＳ Ｐゴシック" panose="020B0600070205080204" pitchFamily="34" charset="-128"/>
              </a:rPr>
              <a:t>Children may worry that the person who died is</a:t>
            </a:r>
          </a:p>
          <a:p>
            <a:pPr>
              <a:spcAft>
                <a:spcPts val="1200"/>
              </a:spcAft>
            </a:pPr>
            <a:r>
              <a:rPr lang="en-US" b="1" dirty="0">
                <a:latin typeface="Franklin Gothic Book" panose="020B0503020102020204" pitchFamily="34" charset="0"/>
                <a:ea typeface="ＭＳ Ｐゴシック" panose="020B0600070205080204" pitchFamily="34" charset="-128"/>
                <a:cs typeface="ＭＳ Ｐゴシック" panose="020B0600070205080204" pitchFamily="34" charset="-128"/>
              </a:rPr>
              <a:t>Cold 					</a:t>
            </a:r>
            <a:r>
              <a:rPr lang="en-US" sz="2000" b="1" dirty="0">
                <a:solidFill>
                  <a:srgbClr val="7F7F7F"/>
                </a:solidFill>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b="1" dirty="0">
                <a:latin typeface="Franklin Gothic Book" panose="020B0503020102020204" pitchFamily="34" charset="0"/>
                <a:ea typeface="ＭＳ Ｐゴシック" panose="020B0600070205080204" pitchFamily="34" charset="-128"/>
                <a:cs typeface="ＭＳ Ｐゴシック" panose="020B0600070205080204" pitchFamily="34" charset="-128"/>
              </a:rPr>
              <a:t>In pain</a:t>
            </a:r>
          </a:p>
          <a:p>
            <a:pPr>
              <a:spcAft>
                <a:spcPts val="1200"/>
              </a:spcAft>
            </a:pPr>
            <a:r>
              <a:rPr lang="en-US" b="1" dirty="0">
                <a:latin typeface="Franklin Gothic Book" panose="020B0503020102020204" pitchFamily="34" charset="0"/>
                <a:ea typeface="ＭＳ Ｐゴシック" panose="020B0600070205080204" pitchFamily="34" charset="-128"/>
                <a:cs typeface="ＭＳ Ｐゴシック" panose="020B0600070205080204" pitchFamily="34" charset="-128"/>
              </a:rPr>
              <a:t>Afraid					</a:t>
            </a:r>
            <a:r>
              <a:rPr lang="en-US" sz="2000" b="1" dirty="0">
                <a:solidFill>
                  <a:srgbClr val="7F7F7F"/>
                </a:solidFill>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b="1" dirty="0">
                <a:latin typeface="Franklin Gothic Book" panose="020B0503020102020204" pitchFamily="34" charset="0"/>
                <a:ea typeface="ＭＳ Ｐゴシック" panose="020B0600070205080204" pitchFamily="34" charset="-128"/>
                <a:cs typeface="ＭＳ Ｐゴシック" panose="020B0600070205080204" pitchFamily="34" charset="-128"/>
              </a:rPr>
              <a:t>Lonely</a:t>
            </a:r>
          </a:p>
          <a:p>
            <a:pPr>
              <a:spcAft>
                <a:spcPts val="1200"/>
              </a:spcAft>
            </a:pPr>
            <a:r>
              <a:rPr lang="en-US" b="1" dirty="0">
                <a:latin typeface="Franklin Gothic Book" panose="020B0503020102020204" pitchFamily="34" charset="0"/>
                <a:ea typeface="ＭＳ Ｐゴシック" panose="020B0600070205080204" pitchFamily="34" charset="-128"/>
                <a:cs typeface="ＭＳ Ｐゴシック" panose="020B0600070205080204" pitchFamily="34" charset="-128"/>
              </a:rPr>
              <a:t>Hungry</a:t>
            </a:r>
          </a:p>
          <a:p>
            <a:pPr eaLnBrk="1" hangingPunct="1"/>
            <a:endParaRPr lang="en-US" dirty="0">
              <a:latin typeface="Franklin Gothic Book" panose="020B0503020102020204" pitchFamily="34" charset="0"/>
              <a:ea typeface="ＭＳ Ｐゴシック" panose="020B0600070205080204" pitchFamily="34" charset="-128"/>
              <a:cs typeface="ＭＳ Ｐゴシック" panose="020B0600070205080204" pitchFamily="34" charset="-128"/>
            </a:endParaRPr>
          </a:p>
          <a:p>
            <a:pPr eaLnBrk="1" hangingPunct="1">
              <a:buFont typeface="Arial" panose="020B0604020202020204" pitchFamily="34" charset="0"/>
              <a:buNone/>
            </a:pPr>
            <a:r>
              <a:rPr lang="en-US" i="1" dirty="0">
                <a:solidFill>
                  <a:srgbClr val="7A5608"/>
                </a:solidFill>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i="1" dirty="0">
                <a:solidFill>
                  <a:srgbClr val="663300"/>
                </a:solidFill>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sz="2500" i="1" dirty="0">
                <a:solidFill>
                  <a:srgbClr val="663300"/>
                </a:solidFill>
                <a:latin typeface="Franklin Gothic Medium" panose="020B0603020102020204" pitchFamily="34" charset="0"/>
                <a:ea typeface="ＭＳ Ｐゴシック" panose="020B0600070205080204" pitchFamily="34" charset="-128"/>
                <a:cs typeface="ＭＳ Ｐゴシック" panose="020B0600070205080204" pitchFamily="34" charset="-128"/>
              </a:rPr>
              <a:t>Understanding this concept helps children understand that the person who died is not suffering</a:t>
            </a:r>
          </a:p>
          <a:p>
            <a:pPr eaLnBrk="1" hangingPunct="1"/>
            <a:endParaRPr lang="en-US" dirty="0">
              <a:latin typeface="Franklin Gothic Book" panose="020B05030201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2194077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a:xfrm>
            <a:off x="503129" y="270744"/>
            <a:ext cx="8229600" cy="1143000"/>
          </a:xfrm>
        </p:spPr>
        <p:txBody>
          <a:bodyPr/>
          <a:lstStyle/>
          <a:p>
            <a:pPr eaLnBrk="1" hangingPunct="1"/>
            <a:r>
              <a:rPr lang="en-US" sz="3600" b="1" dirty="0">
                <a:solidFill>
                  <a:srgbClr val="663300"/>
                </a:solidFill>
                <a:latin typeface="Franklin Gothic Medium" panose="020B0603020102020204" pitchFamily="34" charset="0"/>
                <a:ea typeface="ＭＳ Ｐゴシック" panose="020B0600070205080204" pitchFamily="34" charset="-128"/>
              </a:rPr>
              <a:t>Everything that is alive eventually dies</a:t>
            </a:r>
          </a:p>
        </p:txBody>
      </p:sp>
      <p:sp>
        <p:nvSpPr>
          <p:cNvPr id="54275" name="Content Placeholder 2"/>
          <p:cNvSpPr>
            <a:spLocks noGrp="1"/>
          </p:cNvSpPr>
          <p:nvPr>
            <p:ph idx="1"/>
          </p:nvPr>
        </p:nvSpPr>
        <p:spPr>
          <a:xfrm>
            <a:off x="626302" y="1671464"/>
            <a:ext cx="9735377" cy="4486869"/>
          </a:xfrm>
        </p:spPr>
        <p:txBody>
          <a:bodyPr wrap="square">
            <a:spAutoFit/>
          </a:bodyPr>
          <a:lstStyle/>
          <a:p>
            <a:pPr>
              <a:spcAft>
                <a:spcPts val="1800"/>
              </a:spcAft>
            </a:pPr>
            <a:r>
              <a:rPr lang="en-US" b="1" dirty="0">
                <a:latin typeface="Franklin Gothic Book" panose="020B0503020102020204" pitchFamily="34" charset="0"/>
                <a:ea typeface="ＭＳ Ｐゴシック" panose="020B0600070205080204" pitchFamily="34" charset="-128"/>
                <a:cs typeface="ＭＳ Ｐゴシック" panose="020B0600070205080204" pitchFamily="34" charset="-128"/>
              </a:rPr>
              <a:t>Children may believe they and their loved ones will never die</a:t>
            </a:r>
          </a:p>
          <a:p>
            <a:pPr>
              <a:spcAft>
                <a:spcPts val="1800"/>
              </a:spcAft>
            </a:pPr>
            <a:r>
              <a:rPr lang="en-US" b="1" dirty="0">
                <a:latin typeface="Franklin Gothic Book" panose="020B0503020102020204" pitchFamily="34" charset="0"/>
                <a:ea typeface="ＭＳ Ｐゴシック" panose="020B0600070205080204" pitchFamily="34" charset="-128"/>
                <a:cs typeface="ＭＳ Ｐゴシック" panose="020B0600070205080204" pitchFamily="34" charset="-128"/>
              </a:rPr>
              <a:t>If children don’t see death as inevitable, they may wonder why a particular death occurred</a:t>
            </a:r>
          </a:p>
          <a:p>
            <a:pPr>
              <a:spcAft>
                <a:spcPts val="1800"/>
              </a:spcAft>
            </a:pPr>
            <a:r>
              <a:rPr lang="en-US" b="1" dirty="0">
                <a:latin typeface="Franklin Gothic Book" panose="020B0503020102020204" pitchFamily="34" charset="0"/>
                <a:ea typeface="ＭＳ Ｐゴシック" panose="020B0600070205080204" pitchFamily="34" charset="-128"/>
                <a:cs typeface="ＭＳ Ｐゴシック" panose="020B0600070205080204" pitchFamily="34" charset="-128"/>
              </a:rPr>
              <a:t>Misunderstanding can lead to guilt or shame </a:t>
            </a:r>
          </a:p>
          <a:p>
            <a:pPr eaLnBrk="1" hangingPunct="1">
              <a:buFont typeface="Arial" panose="020B0604020202020204" pitchFamily="34" charset="0"/>
              <a:buNone/>
            </a:pPr>
            <a:r>
              <a:rPr lang="en-US" dirty="0">
                <a:latin typeface="Franklin Gothic Book" panose="020B0503020102020204" pitchFamily="34" charset="0"/>
                <a:ea typeface="ＭＳ Ｐゴシック" panose="020B0600070205080204" pitchFamily="34" charset="-128"/>
                <a:cs typeface="ＭＳ Ｐゴシック" panose="020B0600070205080204" pitchFamily="34" charset="-128"/>
              </a:rPr>
              <a:t>	</a:t>
            </a:r>
          </a:p>
          <a:p>
            <a:pPr eaLnBrk="1" hangingPunct="1">
              <a:buFont typeface="Arial" panose="020B0604020202020204" pitchFamily="34" charset="0"/>
              <a:buNone/>
            </a:pPr>
            <a:r>
              <a:rPr lang="en-US" i="1" dirty="0">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sz="2500" i="1" dirty="0">
                <a:solidFill>
                  <a:srgbClr val="663300"/>
                </a:solidFill>
                <a:latin typeface="Franklin Gothic Medium" panose="020B0603020102020204" pitchFamily="34" charset="0"/>
                <a:ea typeface="ＭＳ Ｐゴシック" panose="020B0600070205080204" pitchFamily="34" charset="-128"/>
                <a:cs typeface="ＭＳ Ｐゴシック" panose="020B0600070205080204" pitchFamily="34" charset="-128"/>
              </a:rPr>
              <a:t>Understanding this concept makes it less likely that children will associate death with guilt and shame</a:t>
            </a:r>
          </a:p>
          <a:p>
            <a:pPr eaLnBrk="1" hangingPunct="1"/>
            <a:endParaRPr lang="en-US" dirty="0">
              <a:solidFill>
                <a:srgbClr val="663300"/>
              </a:solidFill>
              <a:latin typeface="Franklin Gothic Book" panose="020B05030201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151294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718921" y="111799"/>
            <a:ext cx="8509000" cy="1143000"/>
          </a:xfrm>
        </p:spPr>
        <p:txBody>
          <a:bodyPr/>
          <a:lstStyle/>
          <a:p>
            <a:pPr eaLnBrk="1" hangingPunct="1"/>
            <a:r>
              <a:rPr lang="en-US" sz="3600" b="1" dirty="0">
                <a:solidFill>
                  <a:srgbClr val="663300"/>
                </a:solidFill>
                <a:latin typeface="Franklin Gothic Medium" panose="020B0603020102020204" pitchFamily="34" charset="0"/>
                <a:ea typeface="ＭＳ Ｐゴシック" panose="020B0600070205080204" pitchFamily="34" charset="-128"/>
              </a:rPr>
              <a:t>There are physical reasons someone dies</a:t>
            </a:r>
          </a:p>
        </p:txBody>
      </p:sp>
      <p:sp>
        <p:nvSpPr>
          <p:cNvPr id="56323" name="Content Placeholder 2"/>
          <p:cNvSpPr>
            <a:spLocks noGrp="1"/>
          </p:cNvSpPr>
          <p:nvPr>
            <p:ph idx="1"/>
          </p:nvPr>
        </p:nvSpPr>
        <p:spPr>
          <a:xfrm>
            <a:off x="806864" y="1362207"/>
            <a:ext cx="10904972" cy="4525963"/>
          </a:xfrm>
        </p:spPr>
        <p:txBody>
          <a:bodyPr>
            <a:normAutofit/>
          </a:bodyPr>
          <a:lstStyle/>
          <a:p>
            <a:pPr>
              <a:spcAft>
                <a:spcPts val="1800"/>
              </a:spcAft>
            </a:pPr>
            <a:r>
              <a:rPr lang="en-US" b="1" dirty="0">
                <a:latin typeface="Franklin Gothic Book" panose="020B0503020102020204" pitchFamily="34" charset="0"/>
                <a:ea typeface="ＭＳ Ｐゴシック" panose="020B0600070205080204" pitchFamily="34" charset="-128"/>
                <a:cs typeface="ＭＳ Ｐゴシック" panose="020B0600070205080204" pitchFamily="34" charset="-128"/>
              </a:rPr>
              <a:t>If children don’t understand the real reason a person died, they are more likely to create explanations that add to guilt or shame</a:t>
            </a:r>
          </a:p>
          <a:p>
            <a:pPr>
              <a:spcAft>
                <a:spcPts val="1800"/>
              </a:spcAft>
            </a:pPr>
            <a:r>
              <a:rPr lang="en-US" b="1" dirty="0">
                <a:latin typeface="Franklin Gothic Book" panose="020B0503020102020204" pitchFamily="34" charset="0"/>
                <a:ea typeface="ＭＳ Ｐゴシック" panose="020B0600070205080204" pitchFamily="34" charset="-128"/>
                <a:cs typeface="ＭＳ Ｐゴシック" panose="020B0600070205080204" pitchFamily="34" charset="-128"/>
              </a:rPr>
              <a:t>Adults can help children understand the physical cause of death:</a:t>
            </a:r>
          </a:p>
          <a:p>
            <a:pPr>
              <a:spcAft>
                <a:spcPts val="1800"/>
              </a:spcAft>
              <a:buNone/>
            </a:pPr>
            <a:r>
              <a:rPr lang="en-US" b="1" dirty="0">
                <a:latin typeface="Franklin Gothic Book" panose="020B0503020102020204" pitchFamily="34" charset="0"/>
                <a:ea typeface="ＭＳ Ｐゴシック" panose="020B0600070205080204" pitchFamily="34" charset="-128"/>
                <a:cs typeface="ＭＳ Ｐゴシック" panose="020B0600070205080204" pitchFamily="34" charset="-128"/>
              </a:rPr>
              <a:t>	~ Use brief, simple language</a:t>
            </a:r>
          </a:p>
          <a:p>
            <a:pPr>
              <a:spcAft>
                <a:spcPts val="1800"/>
              </a:spcAft>
              <a:buNone/>
            </a:pPr>
            <a:r>
              <a:rPr lang="en-US" b="1" dirty="0">
                <a:latin typeface="Franklin Gothic Book" panose="020B0503020102020204" pitchFamily="34" charset="0"/>
                <a:ea typeface="ＭＳ Ｐゴシック" panose="020B0600070205080204" pitchFamily="34" charset="-128"/>
                <a:cs typeface="ＭＳ Ｐゴシック" panose="020B0600070205080204" pitchFamily="34" charset="-128"/>
              </a:rPr>
              <a:t>	~ Avoid graphic details</a:t>
            </a:r>
          </a:p>
          <a:p>
            <a:pPr>
              <a:buNone/>
            </a:pPr>
            <a:r>
              <a:rPr lang="en-US" i="1" dirty="0">
                <a:solidFill>
                  <a:srgbClr val="7A5608"/>
                </a:solidFill>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sz="2500" i="1" dirty="0">
                <a:solidFill>
                  <a:srgbClr val="663300"/>
                </a:solidFill>
                <a:latin typeface="Franklin Gothic Medium" panose="020B0603020102020204" pitchFamily="34" charset="0"/>
                <a:ea typeface="ＭＳ Ｐゴシック" panose="020B0600070205080204" pitchFamily="34" charset="-128"/>
                <a:cs typeface="ＭＳ Ｐゴシック" panose="020B0600070205080204" pitchFamily="34" charset="-128"/>
              </a:rPr>
              <a:t>Understanding this concept helps minimize possible confusion and feelings of guilt and shame</a:t>
            </a:r>
          </a:p>
        </p:txBody>
      </p:sp>
    </p:spTree>
    <p:extLst>
      <p:ext uri="{BB962C8B-B14F-4D97-AF65-F5344CB8AC3E}">
        <p14:creationId xmlns:p14="http://schemas.microsoft.com/office/powerpoint/2010/main" val="21130774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6102</Words>
  <Application>Microsoft Office PowerPoint</Application>
  <PresentationFormat>Widescreen</PresentationFormat>
  <Paragraphs>490</Paragraphs>
  <Slides>28</Slides>
  <Notes>28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28</vt:i4>
      </vt:variant>
    </vt:vector>
  </HeadingPairs>
  <TitlesOfParts>
    <vt:vector size="41" baseType="lpstr">
      <vt:lpstr>ＭＳ Ｐゴシック</vt:lpstr>
      <vt:lpstr>Aharoni</vt:lpstr>
      <vt:lpstr>Arial</vt:lpstr>
      <vt:lpstr>Calibri</vt:lpstr>
      <vt:lpstr>Calibri Light</vt:lpstr>
      <vt:lpstr>Franklin Gothic Book</vt:lpstr>
      <vt:lpstr>Franklin Gothic Medium</vt:lpstr>
      <vt:lpstr>Garamond</vt:lpstr>
      <vt:lpstr>Wingdings</vt:lpstr>
      <vt:lpstr>1_Office Theme</vt:lpstr>
      <vt:lpstr>2_Office Theme</vt:lpstr>
      <vt:lpstr>9_Office Theme</vt:lpstr>
      <vt:lpstr>Office Theme</vt:lpstr>
      <vt:lpstr>Supporting Grieving Students in Schools:  Training Module - 1</vt:lpstr>
      <vt:lpstr>Understanding the Grieving Student</vt:lpstr>
      <vt:lpstr>Loss is common in the lives of children</vt:lpstr>
      <vt:lpstr>Between Six and Twelve Months of Age Children Begin to Understand Separation &amp; Loss </vt:lpstr>
      <vt:lpstr>Four concepts about death</vt:lpstr>
      <vt:lpstr>Death is irreversible</vt:lpstr>
      <vt:lpstr>All life functions end completely at the time of death</vt:lpstr>
      <vt:lpstr>Everything that is alive eventually dies</vt:lpstr>
      <vt:lpstr>There are physical reasons someone dies</vt:lpstr>
      <vt:lpstr>Grief Is Different for Each Child Based on…</vt:lpstr>
      <vt:lpstr>Deepest Impact of Grief Experienced by Students Who:  </vt:lpstr>
      <vt:lpstr>Children experience or show their grief in different ways</vt:lpstr>
      <vt:lpstr>Reactions of Children to Loss</vt:lpstr>
      <vt:lpstr>How children understand death</vt:lpstr>
      <vt:lpstr>Guilt is Very Common After a Death…</vt:lpstr>
      <vt:lpstr>Shame Can Be  Experienced when Children &amp; Adolescents Believe</vt:lpstr>
      <vt:lpstr>Impact on Learning</vt:lpstr>
      <vt:lpstr>Types of Losses</vt:lpstr>
      <vt:lpstr>PowerPoint Presentation</vt:lpstr>
      <vt:lpstr>Communities with Cumulative Loss </vt:lpstr>
      <vt:lpstr>Common Grief  Triggers   </vt:lpstr>
      <vt:lpstr>Grief Over Time</vt:lpstr>
      <vt:lpstr>Grief in High School Juniors &amp; Seniors</vt:lpstr>
      <vt:lpstr>This presentation was developed by…</vt:lpstr>
      <vt:lpstr>For further information about NCSCB visit us, call us, like us, share us:  </vt:lpstr>
      <vt:lpstr>PowerPoint Presentation</vt:lpstr>
      <vt:lpstr>* Six topic sections contain     2 - 4 video modules with each               video accompanied by downloadable handouts that summarize the major points covered.    * Links to additional resources for schools and families      </vt:lpstr>
      <vt:lpstr>www.achildingrief.com</vt:lpstr>
    </vt:vector>
  </TitlesOfParts>
  <Company>Long Island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Grieving Students in Schools:  Training Module - 1</dc:title>
  <dc:creator>Thomas Demaria</dc:creator>
  <cp:lastModifiedBy>Eric Reese</cp:lastModifiedBy>
  <cp:revision>46</cp:revision>
  <dcterms:created xsi:type="dcterms:W3CDTF">2016-01-10T21:36:13Z</dcterms:created>
  <dcterms:modified xsi:type="dcterms:W3CDTF">2019-08-06T18:22:55Z</dcterms:modified>
  <cp:contentStatus/>
</cp:coreProperties>
</file>